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46"/>
  </p:notesMasterIdLst>
  <p:handoutMasterIdLst>
    <p:handoutMasterId r:id="rId47"/>
  </p:handoutMasterIdLst>
  <p:sldIdLst>
    <p:sldId id="533" r:id="rId2"/>
    <p:sldId id="584" r:id="rId3"/>
    <p:sldId id="616" r:id="rId4"/>
    <p:sldId id="609" r:id="rId5"/>
    <p:sldId id="614" r:id="rId6"/>
    <p:sldId id="599" r:id="rId7"/>
    <p:sldId id="600" r:id="rId8"/>
    <p:sldId id="633" r:id="rId9"/>
    <p:sldId id="617" r:id="rId10"/>
    <p:sldId id="634" r:id="rId11"/>
    <p:sldId id="635" r:id="rId12"/>
    <p:sldId id="611" r:id="rId13"/>
    <p:sldId id="618" r:id="rId14"/>
    <p:sldId id="549" r:id="rId15"/>
    <p:sldId id="550" r:id="rId16"/>
    <p:sldId id="551" r:id="rId17"/>
    <p:sldId id="552" r:id="rId18"/>
    <p:sldId id="553" r:id="rId19"/>
    <p:sldId id="612" r:id="rId20"/>
    <p:sldId id="563" r:id="rId21"/>
    <p:sldId id="564" r:id="rId22"/>
    <p:sldId id="565" r:id="rId23"/>
    <p:sldId id="566" r:id="rId24"/>
    <p:sldId id="567" r:id="rId25"/>
    <p:sldId id="610" r:id="rId26"/>
    <p:sldId id="544" r:id="rId27"/>
    <p:sldId id="545" r:id="rId28"/>
    <p:sldId id="546" r:id="rId29"/>
    <p:sldId id="607" r:id="rId30"/>
    <p:sldId id="627" r:id="rId31"/>
    <p:sldId id="613" r:id="rId32"/>
    <p:sldId id="575" r:id="rId33"/>
    <p:sldId id="628" r:id="rId34"/>
    <p:sldId id="629" r:id="rId35"/>
    <p:sldId id="631" r:id="rId36"/>
    <p:sldId id="630" r:id="rId37"/>
    <p:sldId id="632" r:id="rId38"/>
    <p:sldId id="620" r:id="rId39"/>
    <p:sldId id="637" r:id="rId40"/>
    <p:sldId id="636" r:id="rId41"/>
    <p:sldId id="638" r:id="rId42"/>
    <p:sldId id="639" r:id="rId43"/>
    <p:sldId id="641" r:id="rId44"/>
    <p:sldId id="640" r:id="rId45"/>
  </p:sldIdLst>
  <p:sldSz cx="9144000" cy="6858000" type="screen4x3"/>
  <p:notesSz cx="6808788" cy="9939338"/>
  <p:custDataLst>
    <p:tags r:id="rId48"/>
  </p:custDataLst>
  <p:defaultTextStyle>
    <a:defPPr>
      <a:defRPr lang="ru-RU"/>
    </a:defPPr>
    <a:lvl1pPr marL="0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11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24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40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052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064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079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088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104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fed003" initials="d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1AB8"/>
    <a:srgbClr val="EA64E4"/>
    <a:srgbClr val="23D8E1"/>
    <a:srgbClr val="DCE6F1"/>
    <a:srgbClr val="E9EDF4"/>
    <a:srgbClr val="D0D8E8"/>
    <a:srgbClr val="FFFFCC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31" autoAdjust="0"/>
    <p:restoredTop sz="86167" autoAdjust="0"/>
  </p:normalViewPr>
  <p:slideViewPr>
    <p:cSldViewPr>
      <p:cViewPr>
        <p:scale>
          <a:sx n="100" d="100"/>
          <a:sy n="100" d="100"/>
        </p:scale>
        <p:origin x="-1518" y="-3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8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696" y="-66"/>
      </p:cViewPr>
      <p:guideLst>
        <p:guide orient="horz" pos="3130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6"/>
            <a:ext cx="2951217" cy="497522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5983" y="6"/>
            <a:ext cx="2951217" cy="497522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30621CB5-B0A2-4935-8D7D-AD6CBF1BC1F9}" type="datetimeFigureOut">
              <a:rPr lang="ru-RU" smtClean="0"/>
              <a:pPr/>
              <a:t>21.02.2019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9440230"/>
            <a:ext cx="2951217" cy="497520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5983" y="9440230"/>
            <a:ext cx="2951217" cy="497520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506F268D-8534-4AA9-88A1-1272524166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2546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7" y="10"/>
            <a:ext cx="2950475" cy="496962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45" y="10"/>
            <a:ext cx="2950475" cy="496962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D81720B3-E0A3-49D0-BA94-1E5CA06F87FC}" type="datetimeFigureOut">
              <a:rPr lang="ru-RU" smtClean="0"/>
              <a:pPr/>
              <a:t>21.02.2019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39775"/>
            <a:ext cx="4976812" cy="3732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9" tIns="45779" rIns="91559" bIns="4577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80" y="4721188"/>
            <a:ext cx="5447030" cy="4472702"/>
          </a:xfrm>
          <a:prstGeom prst="rect">
            <a:avLst/>
          </a:prstGeom>
        </p:spPr>
        <p:txBody>
          <a:bodyPr vert="horz" lIns="91559" tIns="45779" rIns="91559" bIns="4577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7" y="9440653"/>
            <a:ext cx="2950475" cy="496962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45" y="9440653"/>
            <a:ext cx="2950475" cy="496962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16558732-94F3-4DB1-8EEA-3D4343EAA9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893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1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24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40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52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64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79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88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04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58732-94F3-4DB1-8EEA-3D4343EAA930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372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58732-94F3-4DB1-8EEA-3D4343EAA930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621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58732-94F3-4DB1-8EEA-3D4343EAA930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67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58732-94F3-4DB1-8EEA-3D4343EAA930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042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58732-94F3-4DB1-8EEA-3D4343EAA930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713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58732-94F3-4DB1-8EEA-3D4343EAA930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474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58732-94F3-4DB1-8EEA-3D4343EAA930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474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58732-94F3-4DB1-8EEA-3D4343EAA930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144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58732-94F3-4DB1-8EEA-3D4343EAA930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486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58732-94F3-4DB1-8EEA-3D4343EAA930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938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58732-94F3-4DB1-8EEA-3D4343EAA930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365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58732-94F3-4DB1-8EEA-3D4343EAA930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10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58732-94F3-4DB1-8EEA-3D4343EAA930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193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58732-94F3-4DB1-8EEA-3D4343EAA930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174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58732-94F3-4DB1-8EEA-3D4343EAA930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751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50128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-8930" y="-22812"/>
            <a:ext cx="9161860" cy="1149000"/>
          </a:xfrm>
          <a:prstGeom prst="rect">
            <a:avLst/>
          </a:prstGeom>
          <a:solidFill>
            <a:srgbClr val="F15922"/>
          </a:solidFill>
          <a:ln w="12700">
            <a:miter lim="400000"/>
          </a:ln>
          <a:effectLst>
            <a:outerShdw blurRad="368300" dist="38100" dir="5400000" sx="103000" sy="103000" algn="t" rotWithShape="0">
              <a:prstClr val="black">
                <a:alpha val="17000"/>
              </a:prstClr>
            </a:outerShdw>
          </a:effectLst>
        </p:spPr>
        <p:txBody>
          <a:bodyPr lIns="0" tIns="0" rIns="0" bIns="0" anchor="ctr"/>
          <a:lstStyle/>
          <a:p>
            <a:pPr algn="ctr" defTabSz="410707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300" kern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8521190" y="6466840"/>
            <a:ext cx="446873" cy="2041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2242991" y="209325"/>
            <a:ext cx="6718998" cy="731396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10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 dirty="0">
                <a:solidFill>
                  <a:srgbClr val="525E6B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554305" y="1555667"/>
            <a:ext cx="8035393" cy="3360493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65737E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65737E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65737E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65737E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65737E"/>
                </a:solidFill>
              </a:rPr>
              <a:t>Body Level Five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69" y="286628"/>
            <a:ext cx="1478741" cy="58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272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8930" y="-1"/>
            <a:ext cx="9161860" cy="6858001"/>
          </a:xfrm>
          <a:prstGeom prst="rect">
            <a:avLst/>
          </a:prstGeom>
          <a:solidFill>
            <a:srgbClr val="F0F2F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0709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" name="Shape 3"/>
          <p:cNvSpPr/>
          <p:nvPr/>
        </p:nvSpPr>
        <p:spPr>
          <a:xfrm>
            <a:off x="-8930" y="-5545"/>
            <a:ext cx="9161860" cy="1149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12700" dir="5400000" rotWithShape="0">
              <a:srgbClr val="000000">
                <a:alpha val="7998"/>
              </a:srgbClr>
            </a:outerShdw>
          </a:effectLst>
        </p:spPr>
        <p:txBody>
          <a:bodyPr lIns="0" tIns="0" rIns="0" bIns="0" anchor="ctr"/>
          <a:lstStyle/>
          <a:p>
            <a:pPr algn="ctr" defTabSz="410709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521191" y="6416209"/>
            <a:ext cx="446873" cy="20005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r">
              <a:defRPr sz="1300">
                <a:solidFill>
                  <a:srgbClr val="525E6A"/>
                </a:solidFill>
              </a:defRPr>
            </a:lvl1pPr>
          </a:lstStyle>
          <a:p>
            <a:pPr defTabSz="410709"/>
            <a:fld id="{86CB4B4D-7CA3-9044-876B-883B54F8677D}" type="slidenum">
              <a:rPr lang="ru-RU" kern="0" smtClean="0">
                <a:sym typeface="Arial"/>
              </a:rPr>
              <a:pPr defTabSz="410709"/>
              <a:t>‹#›</a:t>
            </a:fld>
            <a:endParaRPr lang="ru-RU" kern="0">
              <a:sym typeface="Arial"/>
            </a:endParaRPr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554303" y="1518953"/>
            <a:ext cx="8035394" cy="1057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 dirty="0">
                <a:solidFill>
                  <a:srgbClr val="525E6B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544711" y="2888021"/>
            <a:ext cx="8035393" cy="3360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65737E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65737E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65737E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65737E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65737E"/>
                </a:solidFill>
              </a:rPr>
              <a:t>Body Level Five</a:t>
            </a:r>
          </a:p>
        </p:txBody>
      </p:sp>
      <p:pic>
        <p:nvPicPr>
          <p:cNvPr id="1026" name="Picture 2" descr="C:\Users\ivol005\Desktop\Логотипы\Генерация\tplus_grou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62" y="247807"/>
            <a:ext cx="1055928" cy="64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54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5" r:id="rId2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defTabSz="410709">
        <a:defRPr sz="3100" baseline="0">
          <a:solidFill>
            <a:srgbClr val="525E6B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1pPr>
      <a:lvl2pPr indent="160712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2pPr>
      <a:lvl3pPr indent="321424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3pPr>
      <a:lvl4pPr indent="482136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4pPr>
      <a:lvl5pPr indent="642849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5pPr>
      <a:lvl6pPr indent="803561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6pPr>
      <a:lvl7pPr indent="964274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7pPr>
      <a:lvl8pPr indent="1124987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8pPr>
      <a:lvl9pPr indent="1285697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9pPr>
    </p:titleStyle>
    <p:bodyStyle>
      <a:lvl1pPr defTabSz="410709">
        <a:spcBef>
          <a:spcPts val="2953"/>
        </a:spcBef>
        <a:defRPr sz="2500">
          <a:solidFill>
            <a:srgbClr val="65737E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1pPr>
      <a:lvl2pPr indent="160712" defTabSz="410709">
        <a:spcBef>
          <a:spcPts val="2953"/>
        </a:spcBef>
        <a:defRPr sz="2500">
          <a:solidFill>
            <a:srgbClr val="65737E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2pPr>
      <a:lvl3pPr indent="321424" defTabSz="410709">
        <a:spcBef>
          <a:spcPts val="2953"/>
        </a:spcBef>
        <a:defRPr sz="2500">
          <a:solidFill>
            <a:srgbClr val="65737E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3pPr>
      <a:lvl4pPr indent="482136" defTabSz="410709">
        <a:spcBef>
          <a:spcPts val="2953"/>
        </a:spcBef>
        <a:defRPr sz="2500">
          <a:solidFill>
            <a:srgbClr val="65737E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4pPr>
      <a:lvl5pPr indent="642849" defTabSz="410709">
        <a:spcBef>
          <a:spcPts val="2953"/>
        </a:spcBef>
        <a:defRPr sz="2500">
          <a:solidFill>
            <a:srgbClr val="65737E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5pPr>
      <a:lvl6pPr indent="803561" defTabSz="410709">
        <a:spcBef>
          <a:spcPts val="2953"/>
        </a:spcBef>
        <a:defRPr sz="2500">
          <a:solidFill>
            <a:srgbClr val="65737E"/>
          </a:solidFill>
          <a:latin typeface="+mn-lt"/>
          <a:ea typeface="+mn-ea"/>
          <a:cs typeface="+mn-cs"/>
          <a:sym typeface="Arial"/>
        </a:defRPr>
      </a:lvl6pPr>
      <a:lvl7pPr indent="964274" defTabSz="410709">
        <a:spcBef>
          <a:spcPts val="2953"/>
        </a:spcBef>
        <a:defRPr sz="2500">
          <a:solidFill>
            <a:srgbClr val="65737E"/>
          </a:solidFill>
          <a:latin typeface="+mn-lt"/>
          <a:ea typeface="+mn-ea"/>
          <a:cs typeface="+mn-cs"/>
          <a:sym typeface="Arial"/>
        </a:defRPr>
      </a:lvl7pPr>
      <a:lvl8pPr indent="1124987" defTabSz="410709">
        <a:spcBef>
          <a:spcPts val="2953"/>
        </a:spcBef>
        <a:defRPr sz="2500">
          <a:solidFill>
            <a:srgbClr val="65737E"/>
          </a:solidFill>
          <a:latin typeface="+mn-lt"/>
          <a:ea typeface="+mn-ea"/>
          <a:cs typeface="+mn-cs"/>
          <a:sym typeface="Arial"/>
        </a:defRPr>
      </a:lvl8pPr>
      <a:lvl9pPr indent="1285697" defTabSz="410709">
        <a:spcBef>
          <a:spcPts val="2953"/>
        </a:spcBef>
        <a:defRPr sz="2500">
          <a:solidFill>
            <a:srgbClr val="65737E"/>
          </a:solidFill>
          <a:latin typeface="+mn-lt"/>
          <a:ea typeface="+mn-ea"/>
          <a:cs typeface="+mn-cs"/>
          <a:sym typeface="Arial"/>
        </a:defRPr>
      </a:lvl9pPr>
    </p:bodyStyle>
    <p:otherStyle>
      <a:lvl1pPr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160712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321424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482136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642849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indent="803561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indent="964274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indent="1124987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indent="1285697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endParaRPr lang="ru-RU" sz="3200" b="1" dirty="0" smtClean="0"/>
          </a:p>
          <a:p>
            <a:pPr algn="ctr"/>
            <a:r>
              <a:rPr lang="ru-RU" sz="3200" b="1" dirty="0" smtClean="0"/>
              <a:t>Программа технического перевооружения </a:t>
            </a:r>
          </a:p>
          <a:p>
            <a:pPr algn="ctr"/>
            <a:r>
              <a:rPr lang="ru-RU" sz="3200" b="1" dirty="0" smtClean="0"/>
              <a:t>ООО «УКС» 2019г. </a:t>
            </a:r>
            <a:endParaRPr lang="ru-RU" sz="3200" b="1" dirty="0"/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683568" y="5733256"/>
            <a:ext cx="8035393" cy="648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ctr" defTabSz="410709" eaLnBrk="1" fontAlgn="auto" latinLnBrk="0" hangingPunct="1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dirty="0" smtClean="0">
                <a:solidFill>
                  <a:srgbClr val="6573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г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65737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. Ижевск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65737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10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Сети </a:t>
            </a:r>
            <a:r>
              <a:rPr lang="ru-RU" sz="2400" dirty="0"/>
              <a:t>теплоснабжения от </a:t>
            </a:r>
            <a:r>
              <a:rPr lang="ru-RU" sz="2400" dirty="0" smtClean="0"/>
              <a:t>ТК-1306/3</a:t>
            </a:r>
            <a:br>
              <a:rPr lang="ru-RU" sz="2400" dirty="0" smtClean="0"/>
            </a:br>
            <a:r>
              <a:rPr lang="ru-RU" sz="2400" dirty="0" smtClean="0"/>
              <a:t>Сети теплоснабжения от </a:t>
            </a:r>
            <a:r>
              <a:rPr lang="ru-RU" sz="2400" dirty="0"/>
              <a:t>ТК-1418/3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(</a:t>
            </a:r>
            <a:r>
              <a:rPr lang="ru-RU" sz="2400" dirty="0"/>
              <a:t>тариф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pic>
        <p:nvPicPr>
          <p:cNvPr id="27650" name="Picture 2" descr="C:\Users\akoc002\Documents\Мои документы PaperPort\Презентация 2019\ТК-1.306.3 ТК-1.418.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5" b="3940"/>
          <a:stretch/>
        </p:blipFill>
        <p:spPr bwMode="auto">
          <a:xfrm>
            <a:off x="2411760" y="1123974"/>
            <a:ext cx="4464496" cy="573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198507"/>
              </p:ext>
            </p:extLst>
          </p:nvPr>
        </p:nvGraphicFramePr>
        <p:xfrm>
          <a:off x="6860004" y="4581128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43145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11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Сети </a:t>
            </a:r>
            <a:r>
              <a:rPr lang="ru-RU" sz="2400" dirty="0"/>
              <a:t>теплоснабжения от ЦТП ул. Родниковая, 66а (</a:t>
            </a:r>
            <a:r>
              <a:rPr lang="ru-RU" sz="2400" dirty="0" err="1"/>
              <a:t>ЦТП</a:t>
            </a:r>
            <a:r>
              <a:rPr lang="ru-RU" sz="2400" dirty="0"/>
              <a:t> </a:t>
            </a:r>
            <a:r>
              <a:rPr lang="ru-RU" sz="2400" dirty="0" smtClean="0"/>
              <a:t>«</a:t>
            </a:r>
            <a:r>
              <a:rPr lang="ru-RU" sz="2400" dirty="0" err="1" smtClean="0"/>
              <a:t>ВОС</a:t>
            </a:r>
            <a:r>
              <a:rPr lang="ru-RU" sz="2400" dirty="0" smtClean="0"/>
              <a:t>»)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(</a:t>
            </a:r>
            <a:r>
              <a:rPr lang="ru-RU" sz="2400" dirty="0"/>
              <a:t>тариф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pic>
        <p:nvPicPr>
          <p:cNvPr id="28674" name="Picture 2" descr="C:\Users\akoc002\Documents\Мои документы PaperPort\Презентация 2019\ЦТП ВОС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4" r="7426" b="5559"/>
          <a:stretch/>
        </p:blipFill>
        <p:spPr bwMode="auto">
          <a:xfrm>
            <a:off x="2559460" y="1290488"/>
            <a:ext cx="4604828" cy="545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445850"/>
              </p:ext>
            </p:extLst>
          </p:nvPr>
        </p:nvGraphicFramePr>
        <p:xfrm>
          <a:off x="6860004" y="4581128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97306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12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979713" y="0"/>
            <a:ext cx="7164288" cy="1124745"/>
          </a:xfrm>
        </p:spPr>
        <p:txBody>
          <a:bodyPr>
            <a:normAutofit fontScale="70000" lnSpcReduction="20000"/>
          </a:bodyPr>
          <a:lstStyle/>
          <a:p>
            <a:pPr algn="ctr"/>
            <a:endParaRPr lang="ru-RU" sz="3200" b="1" dirty="0" smtClean="0"/>
          </a:p>
          <a:p>
            <a:pPr algn="ctr">
              <a:spcBef>
                <a:spcPts val="0"/>
              </a:spcBef>
            </a:pPr>
            <a:r>
              <a:rPr lang="ru-RU" sz="3400" b="1" dirty="0" smtClean="0">
                <a:solidFill>
                  <a:schemeClr val="bg1"/>
                </a:solidFill>
              </a:rPr>
              <a:t>г. ИЖЕВСК</a:t>
            </a:r>
          </a:p>
          <a:p>
            <a:pPr algn="ctr">
              <a:spcBef>
                <a:spcPts val="600"/>
              </a:spcBef>
            </a:pPr>
            <a:r>
              <a:rPr lang="ru-RU" sz="3400" b="1" dirty="0" smtClean="0">
                <a:solidFill>
                  <a:schemeClr val="bg1"/>
                </a:solidFill>
              </a:rPr>
              <a:t>Индустриальный район </a:t>
            </a:r>
            <a:r>
              <a:rPr lang="ru-RU" sz="3400" b="1" dirty="0" smtClean="0">
                <a:solidFill>
                  <a:schemeClr val="bg1"/>
                </a:solidFill>
              </a:rPr>
              <a:t>(квартальные сети)</a:t>
            </a:r>
            <a:endParaRPr lang="ru-RU" sz="3400" b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946354"/>
              </p:ext>
            </p:extLst>
          </p:nvPr>
        </p:nvGraphicFramePr>
        <p:xfrm>
          <a:off x="179512" y="1340765"/>
          <a:ext cx="8784975" cy="532859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117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091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820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8201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91537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Концессионное соглашение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Иное имущество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Итого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Протяженность сетей, </a:t>
                      </a:r>
                      <a:r>
                        <a:rPr lang="ru-RU" sz="1400" u="none" strike="noStrik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10,0</a:t>
                      </a:r>
                      <a:endParaRPr lang="ru-RU" sz="140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из них отопление, км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5,8</a:t>
                      </a:r>
                      <a:endParaRPr lang="ru-RU" sz="110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из них ГВС,</a:t>
                      </a:r>
                      <a:r>
                        <a:rPr lang="ru-RU" sz="1400" u="none" strike="noStrike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км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4,2</a:t>
                      </a:r>
                      <a:endParaRPr lang="ru-RU" sz="110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13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от </a:t>
            </a:r>
            <a:r>
              <a:rPr lang="ru-RU" sz="2400" dirty="0" smtClean="0"/>
              <a:t>ТК-1317</a:t>
            </a:r>
            <a:br>
              <a:rPr lang="ru-RU" sz="2400" dirty="0" smtClean="0"/>
            </a:br>
            <a:r>
              <a:rPr lang="ru-RU" sz="2400" dirty="0"/>
              <a:t>(концессия, тариф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pic>
        <p:nvPicPr>
          <p:cNvPr id="6146" name="Picture 2" descr="C:\Users\akoc002\Documents\Мои документы PaperPort\Презентация 2019\ТК-1.3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5" r="7186" b="10884"/>
          <a:stretch/>
        </p:blipFill>
        <p:spPr bwMode="auto">
          <a:xfrm>
            <a:off x="2411760" y="1268760"/>
            <a:ext cx="4866767" cy="552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844985"/>
              </p:ext>
            </p:extLst>
          </p:nvPr>
        </p:nvGraphicFramePr>
        <p:xfrm>
          <a:off x="6860004" y="4581128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835696" y="6266927"/>
            <a:ext cx="215155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>
                  <a:solidFill>
                    <a:srgbClr val="C01AB8"/>
                  </a:solidFill>
                </a:ln>
                <a:solidFill>
                  <a:srgbClr val="EA64E4"/>
                </a:solidFill>
                <a:effectLst>
                  <a:outerShdw blurRad="19685" dist="12700" dir="5400000" algn="tl" rotWithShape="0">
                    <a:srgbClr val="C01AB8"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Концессия</a:t>
            </a:r>
            <a:endParaRPr lang="ru-RU" sz="2400" b="1" cap="all" dirty="0">
              <a:ln>
                <a:solidFill>
                  <a:srgbClr val="C01AB8"/>
                </a:solidFill>
              </a:ln>
              <a:solidFill>
                <a:srgbClr val="EA64E4"/>
              </a:solidFill>
              <a:effectLst>
                <a:outerShdw blurRad="19685" dist="12700" dir="5400000" algn="tl" rotWithShape="0">
                  <a:srgbClr val="C01AB8"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04933" y="6285402"/>
            <a:ext cx="12649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Тариф</a:t>
            </a:r>
            <a:endParaRPr lang="ru-RU" sz="2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20272" y="6090476"/>
            <a:ext cx="2123728" cy="425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05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Перекладка по тарифу учтена в Октябрьском районе</a:t>
            </a:r>
            <a:endParaRPr kumimoji="0" lang="ru-RU" sz="105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1318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14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3688" y="199093"/>
            <a:ext cx="720080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584200" latinLnBrk="1" hangingPunct="0"/>
            <a:r>
              <a:rPr lang="ru-RU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Сети теплоснабжения от  </a:t>
            </a:r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ТК-1217</a:t>
            </a:r>
          </a:p>
          <a:p>
            <a:pPr algn="r" defTabSz="584200" latinLnBrk="1" hangingPunct="0"/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(концессия, тариф)</a:t>
            </a:r>
          </a:p>
        </p:txBody>
      </p:sp>
      <p:pic>
        <p:nvPicPr>
          <p:cNvPr id="7170" name="Picture 2" descr="C:\Users\akoc002\Documents\Мои документы PaperPort\Презентация 2019\ТК-1.2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7" r="5971" b="1909"/>
          <a:stretch/>
        </p:blipFill>
        <p:spPr bwMode="auto">
          <a:xfrm>
            <a:off x="2771800" y="1268760"/>
            <a:ext cx="3950804" cy="555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552890"/>
              </p:ext>
            </p:extLst>
          </p:nvPr>
        </p:nvGraphicFramePr>
        <p:xfrm>
          <a:off x="6860004" y="4581128"/>
          <a:ext cx="1920579" cy="1004036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835696" y="6266928"/>
            <a:ext cx="215155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>
                  <a:solidFill>
                    <a:srgbClr val="C01AB8"/>
                  </a:solidFill>
                </a:ln>
                <a:solidFill>
                  <a:srgbClr val="EA64E4"/>
                </a:solidFill>
                <a:effectLst>
                  <a:outerShdw blurRad="19685" dist="12700" dir="5400000" algn="tl" rotWithShape="0">
                    <a:srgbClr val="C01AB8"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Концессия</a:t>
            </a:r>
            <a:endParaRPr lang="ru-RU" sz="2400" b="1" cap="all" dirty="0">
              <a:ln>
                <a:solidFill>
                  <a:srgbClr val="C01AB8"/>
                </a:solidFill>
              </a:ln>
              <a:solidFill>
                <a:srgbClr val="EA64E4"/>
              </a:solidFill>
              <a:effectLst>
                <a:outerShdw blurRad="19685" dist="12700" dir="5400000" algn="tl" rotWithShape="0">
                  <a:srgbClr val="C01AB8"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84601" y="6285403"/>
            <a:ext cx="12649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Тариф</a:t>
            </a:r>
            <a:endParaRPr lang="ru-RU" sz="2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15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Сети </a:t>
            </a:r>
            <a:r>
              <a:rPr lang="ru-RU" sz="2400" dirty="0"/>
              <a:t>теплоснабжения от ЦТП </a:t>
            </a:r>
            <a:r>
              <a:rPr lang="ru-RU" sz="2400" dirty="0" err="1"/>
              <a:t>Воткинское</a:t>
            </a:r>
            <a:r>
              <a:rPr lang="ru-RU" sz="2400" dirty="0"/>
              <a:t> шоссе, 70а (ЦТП 1 </a:t>
            </a:r>
            <a:r>
              <a:rPr lang="ru-RU" sz="2400" dirty="0" err="1"/>
              <a:t>мкр</a:t>
            </a:r>
            <a:r>
              <a:rPr lang="ru-RU" sz="2400" dirty="0"/>
              <a:t>. 4 </a:t>
            </a:r>
            <a:r>
              <a:rPr lang="ru-RU" sz="2400" dirty="0" err="1"/>
              <a:t>бл</a:t>
            </a:r>
            <a:r>
              <a:rPr lang="ru-RU" sz="2400" dirty="0"/>
              <a:t>. </a:t>
            </a:r>
            <a:r>
              <a:rPr lang="ru-RU" sz="2400" dirty="0" smtClean="0"/>
              <a:t>«</a:t>
            </a:r>
            <a:r>
              <a:rPr lang="ru-RU" sz="2400" dirty="0" err="1" smtClean="0"/>
              <a:t>Буммаш</a:t>
            </a:r>
            <a:r>
              <a:rPr lang="ru-RU" sz="2400" dirty="0" smtClean="0"/>
              <a:t>»)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(тариф)</a:t>
            </a:r>
            <a:endParaRPr lang="ru-RU" sz="2400" dirty="0"/>
          </a:p>
        </p:txBody>
      </p:sp>
      <p:pic>
        <p:nvPicPr>
          <p:cNvPr id="8194" name="Picture 2" descr="C:\Users\akoc002\Documents\Мои документы PaperPort\Презентация 2019\ЦТП 1 4 Буммаш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" t="10771"/>
          <a:stretch/>
        </p:blipFill>
        <p:spPr bwMode="auto">
          <a:xfrm>
            <a:off x="539552" y="1268760"/>
            <a:ext cx="8139063" cy="529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382244"/>
              </p:ext>
            </p:extLst>
          </p:nvPr>
        </p:nvGraphicFramePr>
        <p:xfrm>
          <a:off x="4211960" y="5301208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16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Сети </a:t>
            </a:r>
            <a:r>
              <a:rPr lang="ru-RU" sz="2400" dirty="0"/>
              <a:t>теплоснабжения от ЦТП </a:t>
            </a:r>
            <a:r>
              <a:rPr lang="ru-RU" sz="2400" dirty="0" err="1"/>
              <a:t>Воткинское</a:t>
            </a:r>
            <a:r>
              <a:rPr lang="ru-RU" sz="2400" dirty="0"/>
              <a:t> шоссе, 136б (ЦТП 1 </a:t>
            </a:r>
            <a:r>
              <a:rPr lang="ru-RU" sz="2400" dirty="0" err="1"/>
              <a:t>мкр</a:t>
            </a:r>
            <a:r>
              <a:rPr lang="ru-RU" sz="2400" dirty="0"/>
              <a:t>. 1 </a:t>
            </a:r>
            <a:r>
              <a:rPr lang="ru-RU" sz="2400" dirty="0" err="1"/>
              <a:t>бл</a:t>
            </a:r>
            <a:r>
              <a:rPr lang="ru-RU" sz="2400" dirty="0" smtClean="0"/>
              <a:t>. </a:t>
            </a:r>
            <a:r>
              <a:rPr lang="ru-RU" sz="2400" dirty="0" smtClean="0"/>
              <a:t>«</a:t>
            </a:r>
            <a:r>
              <a:rPr lang="ru-RU" sz="2400" dirty="0" err="1" smtClean="0"/>
              <a:t>Буммаш</a:t>
            </a:r>
            <a:r>
              <a:rPr lang="ru-RU" sz="2400" dirty="0" smtClean="0"/>
              <a:t>»)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(тариф)</a:t>
            </a:r>
            <a:endParaRPr lang="ru-RU" sz="2400" dirty="0"/>
          </a:p>
        </p:txBody>
      </p:sp>
      <p:pic>
        <p:nvPicPr>
          <p:cNvPr id="9218" name="Picture 2" descr="C:\Users\akoc002\Documents\Мои документы PaperPort\Презентация 2019\ЦТП 1 1 Буммаш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9" t="24091" b="1730"/>
          <a:stretch/>
        </p:blipFill>
        <p:spPr bwMode="auto">
          <a:xfrm>
            <a:off x="239870" y="1460401"/>
            <a:ext cx="870556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862409"/>
              </p:ext>
            </p:extLst>
          </p:nvPr>
        </p:nvGraphicFramePr>
        <p:xfrm>
          <a:off x="6876256" y="4979046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17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3688" y="14427"/>
            <a:ext cx="72008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584200" latinLnBrk="1" hangingPunct="0"/>
            <a:r>
              <a:rPr lang="ru-RU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Сети теплоснабжения от ЦТП ул. Тимирязева, </a:t>
            </a:r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3а</a:t>
            </a:r>
          </a:p>
          <a:p>
            <a:pPr algn="r" defTabSz="584200" latinLnBrk="1" hangingPunct="0"/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(ЦТП-1 </a:t>
            </a:r>
            <a:r>
              <a:rPr lang="ru-RU" sz="2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мкр</a:t>
            </a:r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«Культбаза-2»)</a:t>
            </a:r>
            <a:endParaRPr lang="ru-RU" sz="24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 defTabSz="584200" latinLnBrk="1" hangingPunct="0"/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(концессия)</a:t>
            </a:r>
          </a:p>
        </p:txBody>
      </p:sp>
      <p:pic>
        <p:nvPicPr>
          <p:cNvPr id="10242" name="Picture 2" descr="C:\Users\akoc002\Documents\Мои документы PaperPort\Презентация 2019\Культбаза-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2" r="8740" b="9941"/>
          <a:stretch/>
        </p:blipFill>
        <p:spPr bwMode="auto">
          <a:xfrm>
            <a:off x="2267744" y="1225015"/>
            <a:ext cx="4896544" cy="55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521787"/>
              </p:ext>
            </p:extLst>
          </p:nvPr>
        </p:nvGraphicFramePr>
        <p:xfrm>
          <a:off x="6860004" y="4581128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18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3688" y="14427"/>
            <a:ext cx="72008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584200" latinLnBrk="1" hangingPunct="0"/>
            <a:r>
              <a:rPr lang="ru-RU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Сети теплоснабжения от </a:t>
            </a:r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ЦТП ул</a:t>
            </a:r>
            <a:r>
              <a:rPr lang="ru-RU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Девятого</a:t>
            </a:r>
          </a:p>
          <a:p>
            <a:pPr algn="r" defTabSz="584200" latinLnBrk="1" hangingPunct="0"/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Января</a:t>
            </a:r>
            <a:r>
              <a:rPr lang="ru-RU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185аТ (ЦТП </a:t>
            </a:r>
            <a:r>
              <a:rPr lang="ru-RU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 </a:t>
            </a:r>
            <a:r>
              <a:rPr lang="ru-RU" sz="24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мкр</a:t>
            </a:r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</a:t>
            </a:r>
            <a:r>
              <a:rPr lang="ru-RU" sz="2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Буммаш</a:t>
            </a:r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»)</a:t>
            </a:r>
            <a:endParaRPr lang="ru-RU" sz="24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 defTabSz="584200" latinLnBrk="1" hangingPunct="0"/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(концессия)</a:t>
            </a:r>
          </a:p>
        </p:txBody>
      </p:sp>
      <p:pic>
        <p:nvPicPr>
          <p:cNvPr id="11266" name="Picture 2" descr="C:\Users\akoc002\Documents\Мои документы PaperPort\Презентация 2019\9-е января 18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0" t="7855"/>
          <a:stretch/>
        </p:blipFill>
        <p:spPr bwMode="auto">
          <a:xfrm>
            <a:off x="899592" y="1225016"/>
            <a:ext cx="7382225" cy="55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231849"/>
              </p:ext>
            </p:extLst>
          </p:nvPr>
        </p:nvGraphicFramePr>
        <p:xfrm>
          <a:off x="7092280" y="1412776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19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108607" y="1"/>
            <a:ext cx="8035393" cy="1124744"/>
          </a:xfrm>
        </p:spPr>
        <p:txBody>
          <a:bodyPr>
            <a:normAutofit fontScale="85000" lnSpcReduction="20000"/>
          </a:bodyPr>
          <a:lstStyle/>
          <a:p>
            <a:pPr algn="ctr"/>
            <a:endParaRPr lang="ru-RU" sz="3200" b="1" dirty="0" smtClean="0"/>
          </a:p>
          <a:p>
            <a:pPr algn="ctr">
              <a:spcBef>
                <a:spcPts val="600"/>
              </a:spcBef>
            </a:pPr>
            <a:r>
              <a:rPr lang="ru-RU" sz="2700" b="1" dirty="0" smtClean="0">
                <a:solidFill>
                  <a:schemeClr val="bg1"/>
                </a:solidFill>
              </a:rPr>
              <a:t>г. ИЖЕВСК</a:t>
            </a:r>
          </a:p>
          <a:p>
            <a:pPr algn="ctr">
              <a:spcBef>
                <a:spcPts val="600"/>
              </a:spcBef>
            </a:pPr>
            <a:r>
              <a:rPr lang="ru-RU" sz="2700" b="1" dirty="0" err="1" smtClean="0">
                <a:solidFill>
                  <a:schemeClr val="bg1"/>
                </a:solidFill>
              </a:rPr>
              <a:t>Устиновский</a:t>
            </a:r>
            <a:r>
              <a:rPr lang="ru-RU" sz="2700" b="1" dirty="0" smtClean="0">
                <a:solidFill>
                  <a:schemeClr val="bg1"/>
                </a:solidFill>
              </a:rPr>
              <a:t> район </a:t>
            </a:r>
            <a:r>
              <a:rPr lang="ru-RU" sz="2700" b="1" dirty="0" smtClean="0">
                <a:solidFill>
                  <a:schemeClr val="bg1"/>
                </a:solidFill>
              </a:rPr>
              <a:t>(квартальные сети)</a:t>
            </a:r>
            <a:endParaRPr lang="ru-RU" sz="2700" b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336268"/>
              </p:ext>
            </p:extLst>
          </p:nvPr>
        </p:nvGraphicFramePr>
        <p:xfrm>
          <a:off x="251520" y="1268757"/>
          <a:ext cx="8712968" cy="532859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944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902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6412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6412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91537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Концессионное соглашение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Иное имущество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Итого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Протяженность сетей, </a:t>
                      </a:r>
                      <a:r>
                        <a:rPr lang="ru-RU" sz="1400" u="none" strike="noStrik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4,3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из них отопление, км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из них ГВС,</a:t>
                      </a:r>
                      <a:r>
                        <a:rPr lang="ru-RU" sz="1400" u="none" strike="noStrike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км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2,1</a:t>
                      </a:r>
                      <a:endParaRPr lang="ru-RU" sz="110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/>
              <a:t>Содержание</a:t>
            </a:r>
            <a:endParaRPr lang="ru-RU" sz="32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54305" y="1555667"/>
            <a:ext cx="8035393" cy="446562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Общий свод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ТПиР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тепловых пунктов г. Ижевск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Октябрьский район (КВС)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Индустриальный район (КВС)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Устиновский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 район (КВС)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Первомайский район (КВС)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Ленинский район (КВС)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ТПиР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магистральных сетей</a:t>
            </a:r>
          </a:p>
        </p:txBody>
      </p:sp>
      <p:grpSp>
        <p:nvGrpSpPr>
          <p:cNvPr id="5" name="Группа 4"/>
          <p:cNvGrpSpPr>
            <a:grpSpLocks noChangeAspect="1"/>
          </p:cNvGrpSpPr>
          <p:nvPr/>
        </p:nvGrpSpPr>
        <p:grpSpPr>
          <a:xfrm>
            <a:off x="7092280" y="5354378"/>
            <a:ext cx="1404000" cy="874450"/>
            <a:chOff x="734681" y="3938556"/>
            <a:chExt cx="1936723" cy="1206243"/>
          </a:xfrm>
        </p:grpSpPr>
        <p:grpSp>
          <p:nvGrpSpPr>
            <p:cNvPr id="6" name="Группа 5"/>
            <p:cNvGrpSpPr>
              <a:grpSpLocks noChangeAspect="1"/>
            </p:cNvGrpSpPr>
            <p:nvPr/>
          </p:nvGrpSpPr>
          <p:grpSpPr>
            <a:xfrm>
              <a:off x="734681" y="3938556"/>
              <a:ext cx="1936723" cy="1206243"/>
              <a:chOff x="878681" y="996950"/>
              <a:chExt cx="7350919" cy="4578351"/>
            </a:xfrm>
            <a:solidFill>
              <a:schemeClr val="tx2"/>
            </a:solidFill>
          </p:grpSpPr>
          <p:sp>
            <p:nvSpPr>
              <p:cNvPr id="206" name="Прямоугольник 205"/>
              <p:cNvSpPr/>
              <p:nvPr/>
            </p:nvSpPr>
            <p:spPr>
              <a:xfrm>
                <a:off x="878681" y="4274344"/>
                <a:ext cx="867569" cy="130095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Прямоугольник 206"/>
              <p:cNvSpPr/>
              <p:nvPr/>
            </p:nvSpPr>
            <p:spPr>
              <a:xfrm>
                <a:off x="1854993" y="3793330"/>
                <a:ext cx="902495" cy="17819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Прямоугольник 207"/>
              <p:cNvSpPr/>
              <p:nvPr/>
            </p:nvSpPr>
            <p:spPr>
              <a:xfrm>
                <a:off x="2864168" y="3315890"/>
                <a:ext cx="1121092" cy="22594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Прямоугольник 208"/>
              <p:cNvSpPr/>
              <p:nvPr/>
            </p:nvSpPr>
            <p:spPr>
              <a:xfrm>
                <a:off x="3260784" y="1990556"/>
                <a:ext cx="724475" cy="22594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Прямоугольник 209"/>
              <p:cNvSpPr/>
              <p:nvPr/>
            </p:nvSpPr>
            <p:spPr>
              <a:xfrm>
                <a:off x="4103298" y="2729553"/>
                <a:ext cx="787879" cy="284574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Прямоугольник 210"/>
              <p:cNvSpPr/>
              <p:nvPr/>
            </p:nvSpPr>
            <p:spPr>
              <a:xfrm>
                <a:off x="5009071" y="2729553"/>
                <a:ext cx="960408" cy="284574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Прямоугольник 211"/>
              <p:cNvSpPr/>
              <p:nvPr/>
            </p:nvSpPr>
            <p:spPr>
              <a:xfrm>
                <a:off x="5969479" y="3933057"/>
                <a:ext cx="276046" cy="164224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Прямоугольник 212"/>
              <p:cNvSpPr/>
              <p:nvPr/>
            </p:nvSpPr>
            <p:spPr>
              <a:xfrm>
                <a:off x="6380670" y="3421224"/>
                <a:ext cx="848265" cy="21540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Прямоугольник 213"/>
              <p:cNvSpPr/>
              <p:nvPr/>
            </p:nvSpPr>
            <p:spPr>
              <a:xfrm>
                <a:off x="7348538" y="4300878"/>
                <a:ext cx="881062" cy="1274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Прямоугольник 214"/>
              <p:cNvSpPr/>
              <p:nvPr/>
            </p:nvSpPr>
            <p:spPr>
              <a:xfrm>
                <a:off x="7228934" y="4356667"/>
                <a:ext cx="191041" cy="121863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Прямоугольник 215"/>
              <p:cNvSpPr/>
              <p:nvPr/>
            </p:nvSpPr>
            <p:spPr>
              <a:xfrm>
                <a:off x="6245525" y="4492625"/>
                <a:ext cx="135145" cy="10826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Прямоугольник 216"/>
              <p:cNvSpPr/>
              <p:nvPr/>
            </p:nvSpPr>
            <p:spPr>
              <a:xfrm>
                <a:off x="4891177" y="3836278"/>
                <a:ext cx="135145" cy="17390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Прямоугольник 217"/>
              <p:cNvSpPr/>
              <p:nvPr/>
            </p:nvSpPr>
            <p:spPr>
              <a:xfrm>
                <a:off x="3985259" y="3431366"/>
                <a:ext cx="135145" cy="21439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Прямоугольник 218"/>
              <p:cNvSpPr/>
              <p:nvPr/>
            </p:nvSpPr>
            <p:spPr>
              <a:xfrm>
                <a:off x="2734310" y="3894916"/>
                <a:ext cx="129858" cy="168038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Прямоугольник 219"/>
              <p:cNvSpPr/>
              <p:nvPr/>
            </p:nvSpPr>
            <p:spPr>
              <a:xfrm>
                <a:off x="1725135" y="4610100"/>
                <a:ext cx="129858" cy="965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Прямоугольник 220"/>
              <p:cNvSpPr/>
              <p:nvPr/>
            </p:nvSpPr>
            <p:spPr>
              <a:xfrm>
                <a:off x="1045210" y="4161617"/>
                <a:ext cx="421640" cy="13926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Прямоугольник 221"/>
              <p:cNvSpPr/>
              <p:nvPr/>
            </p:nvSpPr>
            <p:spPr>
              <a:xfrm>
                <a:off x="2114550" y="3467100"/>
                <a:ext cx="642938" cy="355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Прямоугольник 222"/>
              <p:cNvSpPr/>
              <p:nvPr/>
            </p:nvSpPr>
            <p:spPr>
              <a:xfrm>
                <a:off x="5111750" y="2324100"/>
                <a:ext cx="71755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Прямоугольник 223"/>
              <p:cNvSpPr/>
              <p:nvPr/>
            </p:nvSpPr>
            <p:spPr>
              <a:xfrm>
                <a:off x="5187950" y="1924050"/>
                <a:ext cx="546100" cy="4635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Прямоугольник 224"/>
              <p:cNvSpPr/>
              <p:nvPr/>
            </p:nvSpPr>
            <p:spPr>
              <a:xfrm>
                <a:off x="5283200" y="1619250"/>
                <a:ext cx="361950" cy="4635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Прямоугольник 225"/>
              <p:cNvSpPr/>
              <p:nvPr/>
            </p:nvSpPr>
            <p:spPr>
              <a:xfrm>
                <a:off x="6540500" y="3060700"/>
                <a:ext cx="533400" cy="4635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Прямоугольник 226"/>
              <p:cNvSpPr/>
              <p:nvPr/>
            </p:nvSpPr>
            <p:spPr>
              <a:xfrm>
                <a:off x="6794500" y="2667000"/>
                <a:ext cx="18000" cy="4635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Прямоугольник 227"/>
              <p:cNvSpPr/>
              <p:nvPr/>
            </p:nvSpPr>
            <p:spPr>
              <a:xfrm>
                <a:off x="5454650" y="996950"/>
                <a:ext cx="18000" cy="684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Прямоугольный треугольник 228"/>
              <p:cNvSpPr/>
              <p:nvPr/>
            </p:nvSpPr>
            <p:spPr>
              <a:xfrm flipH="1">
                <a:off x="2864167" y="2905794"/>
                <a:ext cx="483696" cy="41009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Прямоугольник 229"/>
              <p:cNvSpPr/>
              <p:nvPr/>
            </p:nvSpPr>
            <p:spPr>
              <a:xfrm>
                <a:off x="3667760" y="1881966"/>
                <a:ext cx="250190" cy="16273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Прямоугольный треугольник 230"/>
              <p:cNvSpPr/>
              <p:nvPr/>
            </p:nvSpPr>
            <p:spPr>
              <a:xfrm flipH="1">
                <a:off x="4103296" y="2132856"/>
                <a:ext cx="787879" cy="596697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Прямоугольный треугольник 231"/>
              <p:cNvSpPr/>
              <p:nvPr/>
            </p:nvSpPr>
            <p:spPr>
              <a:xfrm>
                <a:off x="7348537" y="3933057"/>
                <a:ext cx="881063" cy="36997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Прямоугольный треугольник 232"/>
              <p:cNvSpPr/>
              <p:nvPr/>
            </p:nvSpPr>
            <p:spPr>
              <a:xfrm>
                <a:off x="5969480" y="3563087"/>
                <a:ext cx="276046" cy="36997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Прямоугольник 233"/>
              <p:cNvSpPr/>
              <p:nvPr/>
            </p:nvSpPr>
            <p:spPr>
              <a:xfrm>
                <a:off x="2437130" y="2863850"/>
                <a:ext cx="18000" cy="684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7" name="Группа 6"/>
            <p:cNvGrpSpPr>
              <a:grpSpLocks noChangeAspect="1"/>
            </p:cNvGrpSpPr>
            <p:nvPr/>
          </p:nvGrpSpPr>
          <p:grpSpPr>
            <a:xfrm>
              <a:off x="762928" y="4202892"/>
              <a:ext cx="1878043" cy="880352"/>
              <a:chOff x="985893" y="2000250"/>
              <a:chExt cx="7128197" cy="3341418"/>
            </a:xfrm>
            <a:solidFill>
              <a:schemeClr val="bg1"/>
            </a:solidFill>
          </p:grpSpPr>
          <p:grpSp>
            <p:nvGrpSpPr>
              <p:cNvPr id="8" name="Группа 7"/>
              <p:cNvGrpSpPr/>
              <p:nvPr/>
            </p:nvGrpSpPr>
            <p:grpSpPr>
              <a:xfrm>
                <a:off x="985893" y="4390217"/>
                <a:ext cx="653144" cy="937647"/>
                <a:chOff x="985893" y="4390217"/>
                <a:chExt cx="653144" cy="937647"/>
              </a:xfrm>
              <a:grpFill/>
            </p:grpSpPr>
            <p:grpSp>
              <p:nvGrpSpPr>
                <p:cNvPr id="186" name="Группа 185"/>
                <p:cNvGrpSpPr/>
                <p:nvPr/>
              </p:nvGrpSpPr>
              <p:grpSpPr>
                <a:xfrm>
                  <a:off x="985893" y="4390217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202" name="Прямоугольник 201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03" name="Прямоугольник 202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04" name="Прямоугольник 203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05" name="Прямоугольник 204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87" name="Группа 186"/>
                <p:cNvGrpSpPr/>
                <p:nvPr/>
              </p:nvGrpSpPr>
              <p:grpSpPr>
                <a:xfrm>
                  <a:off x="985893" y="4647728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98" name="Прямоугольник 197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9" name="Прямоугольник 198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00" name="Прямоугольник 199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01" name="Прямоугольник 200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88" name="Группа 187"/>
                <p:cNvGrpSpPr/>
                <p:nvPr/>
              </p:nvGrpSpPr>
              <p:grpSpPr>
                <a:xfrm>
                  <a:off x="985893" y="4905239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94" name="Прямоугольник 193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5" name="Прямоугольник 194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6" name="Прямоугольник 195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7" name="Прямоугольник 196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89" name="Группа 188"/>
                <p:cNvGrpSpPr/>
                <p:nvPr/>
              </p:nvGrpSpPr>
              <p:grpSpPr>
                <a:xfrm>
                  <a:off x="985893" y="5162750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90" name="Прямоугольник 189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1" name="Прямоугольник 190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2" name="Прямоугольник 191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3" name="Прямоугольник 192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grpSp>
            <p:nvGrpSpPr>
              <p:cNvPr id="9" name="Группа 8"/>
              <p:cNvGrpSpPr/>
              <p:nvPr/>
            </p:nvGrpSpPr>
            <p:grpSpPr>
              <a:xfrm>
                <a:off x="1979712" y="4018850"/>
                <a:ext cx="653144" cy="1197041"/>
                <a:chOff x="1979712" y="4018850"/>
                <a:chExt cx="653144" cy="1197041"/>
              </a:xfrm>
              <a:grpFill/>
            </p:grpSpPr>
            <p:grpSp>
              <p:nvGrpSpPr>
                <p:cNvPr id="161" name="Группа 160"/>
                <p:cNvGrpSpPr/>
                <p:nvPr/>
              </p:nvGrpSpPr>
              <p:grpSpPr>
                <a:xfrm>
                  <a:off x="1979712" y="4276832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82" name="Прямоугольник 181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83" name="Прямоугольник 182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84" name="Прямоугольник 183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85" name="Прямоугольник 184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62" name="Группа 161"/>
                <p:cNvGrpSpPr/>
                <p:nvPr/>
              </p:nvGrpSpPr>
              <p:grpSpPr>
                <a:xfrm>
                  <a:off x="1979712" y="4534814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78" name="Прямоугольник 177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9" name="Прямоугольник 178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80" name="Прямоугольник 179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81" name="Прямоугольник 180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63" name="Группа 162"/>
                <p:cNvGrpSpPr/>
                <p:nvPr/>
              </p:nvGrpSpPr>
              <p:grpSpPr>
                <a:xfrm>
                  <a:off x="1979712" y="4792796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74" name="Прямоугольник 173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5" name="Прямоугольник 174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6" name="Прямоугольник 175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7" name="Прямоугольник 176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64" name="Группа 163"/>
                <p:cNvGrpSpPr/>
                <p:nvPr/>
              </p:nvGrpSpPr>
              <p:grpSpPr>
                <a:xfrm>
                  <a:off x="1979712" y="5050777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70" name="Прямоугольник 169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1" name="Прямоугольник 170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2" name="Прямоугольник 171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3" name="Прямоугольник 172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65" name="Группа 164"/>
                <p:cNvGrpSpPr/>
                <p:nvPr/>
              </p:nvGrpSpPr>
              <p:grpSpPr>
                <a:xfrm>
                  <a:off x="1979712" y="4018850"/>
                  <a:ext cx="653144" cy="165114"/>
                  <a:chOff x="1979712" y="4018850"/>
                  <a:chExt cx="653144" cy="165114"/>
                </a:xfrm>
                <a:grpFill/>
              </p:grpSpPr>
              <p:sp>
                <p:nvSpPr>
                  <p:cNvPr id="166" name="Прямоугольник 165"/>
                  <p:cNvSpPr/>
                  <p:nvPr/>
                </p:nvSpPr>
                <p:spPr>
                  <a:xfrm>
                    <a:off x="1979712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67" name="Прямоугольник 166"/>
                  <p:cNvSpPr/>
                  <p:nvPr/>
                </p:nvSpPr>
                <p:spPr>
                  <a:xfrm>
                    <a:off x="2156099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68" name="Прямоугольник 167"/>
                  <p:cNvSpPr/>
                  <p:nvPr/>
                </p:nvSpPr>
                <p:spPr>
                  <a:xfrm>
                    <a:off x="2332486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69" name="Прямоугольник 168"/>
                  <p:cNvSpPr/>
                  <p:nvPr/>
                </p:nvSpPr>
                <p:spPr>
                  <a:xfrm>
                    <a:off x="2508872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grpSp>
            <p:nvGrpSpPr>
              <p:cNvPr id="10" name="Группа 9"/>
              <p:cNvGrpSpPr/>
              <p:nvPr/>
            </p:nvGrpSpPr>
            <p:grpSpPr>
              <a:xfrm>
                <a:off x="2979683" y="2196542"/>
                <a:ext cx="910830" cy="2772000"/>
                <a:chOff x="7896740" y="531392"/>
                <a:chExt cx="653144" cy="2230486"/>
              </a:xfrm>
              <a:grpFill/>
            </p:grpSpPr>
            <p:grpSp>
              <p:nvGrpSpPr>
                <p:cNvPr id="122" name="Группа 121"/>
                <p:cNvGrpSpPr/>
                <p:nvPr/>
              </p:nvGrpSpPr>
              <p:grpSpPr>
                <a:xfrm>
                  <a:off x="7896740" y="531392"/>
                  <a:ext cx="653144" cy="1197041"/>
                  <a:chOff x="1979712" y="4018850"/>
                  <a:chExt cx="653144" cy="1197041"/>
                </a:xfrm>
                <a:grpFill/>
              </p:grpSpPr>
              <p:grpSp>
                <p:nvGrpSpPr>
                  <p:cNvPr id="143" name="Группа 142"/>
                  <p:cNvGrpSpPr/>
                  <p:nvPr/>
                </p:nvGrpSpPr>
                <p:grpSpPr>
                  <a:xfrm>
                    <a:off x="2332486" y="4276832"/>
                    <a:ext cx="300370" cy="165114"/>
                    <a:chOff x="1340833" y="4390217"/>
                    <a:chExt cx="300370" cy="165114"/>
                  </a:xfrm>
                  <a:grpFill/>
                </p:grpSpPr>
                <p:sp>
                  <p:nvSpPr>
                    <p:cNvPr id="159" name="Прямоугольник 158"/>
                    <p:cNvSpPr/>
                    <p:nvPr/>
                  </p:nvSpPr>
                  <p:spPr>
                    <a:xfrm>
                      <a:off x="1340833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60" name="Прямоугольник 159"/>
                    <p:cNvSpPr/>
                    <p:nvPr/>
                  </p:nvSpPr>
                  <p:spPr>
                    <a:xfrm>
                      <a:off x="1517219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grpSp>
                <p:nvGrpSpPr>
                  <p:cNvPr id="144" name="Группа 143"/>
                  <p:cNvGrpSpPr/>
                  <p:nvPr/>
                </p:nvGrpSpPr>
                <p:grpSpPr>
                  <a:xfrm>
                    <a:off x="2332486" y="4534814"/>
                    <a:ext cx="300370" cy="165114"/>
                    <a:chOff x="1340833" y="4390217"/>
                    <a:chExt cx="300370" cy="165114"/>
                  </a:xfrm>
                  <a:grpFill/>
                </p:grpSpPr>
                <p:sp>
                  <p:nvSpPr>
                    <p:cNvPr id="157" name="Прямоугольник 156"/>
                    <p:cNvSpPr/>
                    <p:nvPr/>
                  </p:nvSpPr>
                  <p:spPr>
                    <a:xfrm>
                      <a:off x="1340833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8" name="Прямоугольник 157"/>
                    <p:cNvSpPr/>
                    <p:nvPr/>
                  </p:nvSpPr>
                  <p:spPr>
                    <a:xfrm>
                      <a:off x="1517219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grpSp>
                <p:nvGrpSpPr>
                  <p:cNvPr id="145" name="Группа 144"/>
                  <p:cNvGrpSpPr/>
                  <p:nvPr/>
                </p:nvGrpSpPr>
                <p:grpSpPr>
                  <a:xfrm>
                    <a:off x="2156099" y="4792796"/>
                    <a:ext cx="476757" cy="165114"/>
                    <a:chOff x="1164446" y="4390217"/>
                    <a:chExt cx="476757" cy="165114"/>
                  </a:xfrm>
                  <a:grpFill/>
                </p:grpSpPr>
                <p:sp>
                  <p:nvSpPr>
                    <p:cNvPr id="154" name="Прямоугольник 153"/>
                    <p:cNvSpPr/>
                    <p:nvPr/>
                  </p:nvSpPr>
                  <p:spPr>
                    <a:xfrm>
                      <a:off x="1164446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5" name="Прямоугольник 154"/>
                    <p:cNvSpPr/>
                    <p:nvPr/>
                  </p:nvSpPr>
                  <p:spPr>
                    <a:xfrm>
                      <a:off x="1340833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6" name="Прямоугольник 155"/>
                    <p:cNvSpPr/>
                    <p:nvPr/>
                  </p:nvSpPr>
                  <p:spPr>
                    <a:xfrm>
                      <a:off x="1517219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grpSp>
                <p:nvGrpSpPr>
                  <p:cNvPr id="146" name="Группа 145"/>
                  <p:cNvGrpSpPr/>
                  <p:nvPr/>
                </p:nvGrpSpPr>
                <p:grpSpPr>
                  <a:xfrm>
                    <a:off x="1979712" y="5050777"/>
                    <a:ext cx="653144" cy="165114"/>
                    <a:chOff x="988059" y="4390217"/>
                    <a:chExt cx="653144" cy="165114"/>
                  </a:xfrm>
                  <a:grpFill/>
                </p:grpSpPr>
                <p:sp>
                  <p:nvSpPr>
                    <p:cNvPr id="150" name="Прямоугольник 149"/>
                    <p:cNvSpPr/>
                    <p:nvPr/>
                  </p:nvSpPr>
                  <p:spPr>
                    <a:xfrm>
                      <a:off x="988059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1" name="Прямоугольник 150"/>
                    <p:cNvSpPr/>
                    <p:nvPr/>
                  </p:nvSpPr>
                  <p:spPr>
                    <a:xfrm>
                      <a:off x="1164446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2" name="Прямоугольник 151"/>
                    <p:cNvSpPr/>
                    <p:nvPr/>
                  </p:nvSpPr>
                  <p:spPr>
                    <a:xfrm>
                      <a:off x="1340833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3" name="Прямоугольник 152"/>
                    <p:cNvSpPr/>
                    <p:nvPr/>
                  </p:nvSpPr>
                  <p:spPr>
                    <a:xfrm>
                      <a:off x="1517219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grpSp>
                <p:nvGrpSpPr>
                  <p:cNvPr id="147" name="Группа 146"/>
                  <p:cNvGrpSpPr/>
                  <p:nvPr/>
                </p:nvGrpSpPr>
                <p:grpSpPr>
                  <a:xfrm>
                    <a:off x="2332486" y="4018850"/>
                    <a:ext cx="300370" cy="165114"/>
                    <a:chOff x="2332486" y="4018850"/>
                    <a:chExt cx="300370" cy="165114"/>
                  </a:xfrm>
                  <a:grpFill/>
                </p:grpSpPr>
                <p:sp>
                  <p:nvSpPr>
                    <p:cNvPr id="148" name="Прямоугольник 147"/>
                    <p:cNvSpPr/>
                    <p:nvPr/>
                  </p:nvSpPr>
                  <p:spPr>
                    <a:xfrm>
                      <a:off x="2332486" y="4018850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49" name="Прямоугольник 148"/>
                    <p:cNvSpPr/>
                    <p:nvPr/>
                  </p:nvSpPr>
                  <p:spPr>
                    <a:xfrm>
                      <a:off x="2508872" y="4018850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</p:grpSp>
            <p:grpSp>
              <p:nvGrpSpPr>
                <p:cNvPr id="123" name="Группа 122"/>
                <p:cNvGrpSpPr/>
                <p:nvPr/>
              </p:nvGrpSpPr>
              <p:grpSpPr>
                <a:xfrm>
                  <a:off x="7896740" y="1822819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39" name="Прямоугольник 138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40" name="Прямоугольник 139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41" name="Прямоугольник 140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42" name="Прямоугольник 141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24" name="Группа 123"/>
                <p:cNvGrpSpPr/>
                <p:nvPr/>
              </p:nvGrpSpPr>
              <p:grpSpPr>
                <a:xfrm>
                  <a:off x="7896740" y="2080801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35" name="Прямоугольник 134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6" name="Прямоугольник 135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7" name="Прямоугольник 136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8" name="Прямоугольник 137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25" name="Группа 124"/>
                <p:cNvGrpSpPr/>
                <p:nvPr/>
              </p:nvGrpSpPr>
              <p:grpSpPr>
                <a:xfrm>
                  <a:off x="7896740" y="2338783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31" name="Прямоугольник 130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2" name="Прямоугольник 131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3" name="Прямоугольник 132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4" name="Прямоугольник 133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26" name="Группа 125"/>
                <p:cNvGrpSpPr/>
                <p:nvPr/>
              </p:nvGrpSpPr>
              <p:grpSpPr>
                <a:xfrm>
                  <a:off x="7896740" y="2596764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27" name="Прямоугольник 126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8" name="Прямоугольник 127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9" name="Прямоугольник 128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0" name="Прямоугольник 129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grpSp>
            <p:nvGrpSpPr>
              <p:cNvPr id="11" name="Группа 10"/>
              <p:cNvGrpSpPr/>
              <p:nvPr/>
            </p:nvGrpSpPr>
            <p:grpSpPr>
              <a:xfrm>
                <a:off x="5122186" y="2867188"/>
                <a:ext cx="976689" cy="2232248"/>
                <a:chOff x="9391464" y="4581128"/>
                <a:chExt cx="830807" cy="2232248"/>
              </a:xfrm>
              <a:grpFill/>
            </p:grpSpPr>
            <p:grpSp>
              <p:nvGrpSpPr>
                <p:cNvPr id="69" name="Группа 68"/>
                <p:cNvGrpSpPr/>
                <p:nvPr/>
              </p:nvGrpSpPr>
              <p:grpSpPr>
                <a:xfrm>
                  <a:off x="9391464" y="4581128"/>
                  <a:ext cx="653144" cy="2232248"/>
                  <a:chOff x="9391464" y="4581128"/>
                  <a:chExt cx="653144" cy="2232248"/>
                </a:xfrm>
                <a:grpFill/>
              </p:grpSpPr>
              <p:grpSp>
                <p:nvGrpSpPr>
                  <p:cNvPr id="75" name="Группа 74"/>
                  <p:cNvGrpSpPr/>
                  <p:nvPr/>
                </p:nvGrpSpPr>
                <p:grpSpPr>
                  <a:xfrm>
                    <a:off x="9391464" y="5616335"/>
                    <a:ext cx="653144" cy="1197041"/>
                    <a:chOff x="1979712" y="4018850"/>
                    <a:chExt cx="653144" cy="1197041"/>
                  </a:xfrm>
                  <a:grpFill/>
                </p:grpSpPr>
                <p:grpSp>
                  <p:nvGrpSpPr>
                    <p:cNvPr id="97" name="Группа 96"/>
                    <p:cNvGrpSpPr/>
                    <p:nvPr/>
                  </p:nvGrpSpPr>
                  <p:grpSpPr>
                    <a:xfrm>
                      <a:off x="1979712" y="4276832"/>
                      <a:ext cx="653144" cy="165114"/>
                      <a:chOff x="988059" y="4390217"/>
                      <a:chExt cx="653144" cy="165114"/>
                    </a:xfrm>
                    <a:grpFill/>
                  </p:grpSpPr>
                  <p:sp>
                    <p:nvSpPr>
                      <p:cNvPr id="118" name="Прямоугольник 117"/>
                      <p:cNvSpPr/>
                      <p:nvPr/>
                    </p:nvSpPr>
                    <p:spPr>
                      <a:xfrm>
                        <a:off x="98805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9" name="Прямоугольник 118"/>
                      <p:cNvSpPr/>
                      <p:nvPr/>
                    </p:nvSpPr>
                    <p:spPr>
                      <a:xfrm>
                        <a:off x="1164446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20" name="Прямоугольник 119"/>
                      <p:cNvSpPr/>
                      <p:nvPr/>
                    </p:nvSpPr>
                    <p:spPr>
                      <a:xfrm>
                        <a:off x="1340833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21" name="Прямоугольник 120"/>
                      <p:cNvSpPr/>
                      <p:nvPr/>
                    </p:nvSpPr>
                    <p:spPr>
                      <a:xfrm>
                        <a:off x="151721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98" name="Группа 97"/>
                    <p:cNvGrpSpPr/>
                    <p:nvPr/>
                  </p:nvGrpSpPr>
                  <p:grpSpPr>
                    <a:xfrm>
                      <a:off x="1979712" y="4534814"/>
                      <a:ext cx="653144" cy="165114"/>
                      <a:chOff x="988059" y="4390217"/>
                      <a:chExt cx="653144" cy="165114"/>
                    </a:xfrm>
                    <a:grpFill/>
                  </p:grpSpPr>
                  <p:sp>
                    <p:nvSpPr>
                      <p:cNvPr id="114" name="Прямоугольник 113"/>
                      <p:cNvSpPr/>
                      <p:nvPr/>
                    </p:nvSpPr>
                    <p:spPr>
                      <a:xfrm>
                        <a:off x="98805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5" name="Прямоугольник 114"/>
                      <p:cNvSpPr/>
                      <p:nvPr/>
                    </p:nvSpPr>
                    <p:spPr>
                      <a:xfrm>
                        <a:off x="1164446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6" name="Прямоугольник 115"/>
                      <p:cNvSpPr/>
                      <p:nvPr/>
                    </p:nvSpPr>
                    <p:spPr>
                      <a:xfrm>
                        <a:off x="1340833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7" name="Прямоугольник 116"/>
                      <p:cNvSpPr/>
                      <p:nvPr/>
                    </p:nvSpPr>
                    <p:spPr>
                      <a:xfrm>
                        <a:off x="151721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99" name="Группа 98"/>
                    <p:cNvGrpSpPr/>
                    <p:nvPr/>
                  </p:nvGrpSpPr>
                  <p:grpSpPr>
                    <a:xfrm>
                      <a:off x="1979712" y="4792796"/>
                      <a:ext cx="653144" cy="165114"/>
                      <a:chOff x="988059" y="4390217"/>
                      <a:chExt cx="653144" cy="165114"/>
                    </a:xfrm>
                    <a:grpFill/>
                  </p:grpSpPr>
                  <p:sp>
                    <p:nvSpPr>
                      <p:cNvPr id="110" name="Прямоугольник 109"/>
                      <p:cNvSpPr/>
                      <p:nvPr/>
                    </p:nvSpPr>
                    <p:spPr>
                      <a:xfrm>
                        <a:off x="98805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1" name="Прямоугольник 110"/>
                      <p:cNvSpPr/>
                      <p:nvPr/>
                    </p:nvSpPr>
                    <p:spPr>
                      <a:xfrm>
                        <a:off x="1164446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2" name="Прямоугольник 111"/>
                      <p:cNvSpPr/>
                      <p:nvPr/>
                    </p:nvSpPr>
                    <p:spPr>
                      <a:xfrm>
                        <a:off x="1340833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3" name="Прямоугольник 112"/>
                      <p:cNvSpPr/>
                      <p:nvPr/>
                    </p:nvSpPr>
                    <p:spPr>
                      <a:xfrm>
                        <a:off x="151721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100" name="Группа 99"/>
                    <p:cNvGrpSpPr/>
                    <p:nvPr/>
                  </p:nvGrpSpPr>
                  <p:grpSpPr>
                    <a:xfrm>
                      <a:off x="1979712" y="5050777"/>
                      <a:ext cx="653144" cy="165114"/>
                      <a:chOff x="988059" y="4390217"/>
                      <a:chExt cx="653144" cy="165114"/>
                    </a:xfrm>
                    <a:grpFill/>
                  </p:grpSpPr>
                  <p:sp>
                    <p:nvSpPr>
                      <p:cNvPr id="106" name="Прямоугольник 105"/>
                      <p:cNvSpPr/>
                      <p:nvPr/>
                    </p:nvSpPr>
                    <p:spPr>
                      <a:xfrm>
                        <a:off x="98805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7" name="Прямоугольник 106"/>
                      <p:cNvSpPr/>
                      <p:nvPr/>
                    </p:nvSpPr>
                    <p:spPr>
                      <a:xfrm>
                        <a:off x="1164446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8" name="Прямоугольник 107"/>
                      <p:cNvSpPr/>
                      <p:nvPr/>
                    </p:nvSpPr>
                    <p:spPr>
                      <a:xfrm>
                        <a:off x="1340833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9" name="Прямоугольник 108"/>
                      <p:cNvSpPr/>
                      <p:nvPr/>
                    </p:nvSpPr>
                    <p:spPr>
                      <a:xfrm>
                        <a:off x="151721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101" name="Группа 100"/>
                    <p:cNvGrpSpPr/>
                    <p:nvPr/>
                  </p:nvGrpSpPr>
                  <p:grpSpPr>
                    <a:xfrm>
                      <a:off x="1979712" y="4018850"/>
                      <a:ext cx="653144" cy="165114"/>
                      <a:chOff x="1979712" y="4018850"/>
                      <a:chExt cx="653144" cy="165114"/>
                    </a:xfrm>
                    <a:grpFill/>
                  </p:grpSpPr>
                  <p:sp>
                    <p:nvSpPr>
                      <p:cNvPr id="102" name="Прямоугольник 101"/>
                      <p:cNvSpPr/>
                      <p:nvPr/>
                    </p:nvSpPr>
                    <p:spPr>
                      <a:xfrm>
                        <a:off x="1979712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3" name="Прямоугольник 102"/>
                      <p:cNvSpPr/>
                      <p:nvPr/>
                    </p:nvSpPr>
                    <p:spPr>
                      <a:xfrm>
                        <a:off x="2156099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4" name="Прямоугольник 103"/>
                      <p:cNvSpPr/>
                      <p:nvPr/>
                    </p:nvSpPr>
                    <p:spPr>
                      <a:xfrm>
                        <a:off x="2332486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5" name="Прямоугольник 104"/>
                      <p:cNvSpPr/>
                      <p:nvPr/>
                    </p:nvSpPr>
                    <p:spPr>
                      <a:xfrm>
                        <a:off x="2508872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</p:grpSp>
              <p:grpSp>
                <p:nvGrpSpPr>
                  <p:cNvPr id="76" name="Группа 75"/>
                  <p:cNvGrpSpPr/>
                  <p:nvPr/>
                </p:nvGrpSpPr>
                <p:grpSpPr>
                  <a:xfrm>
                    <a:off x="9391464" y="4581128"/>
                    <a:ext cx="653144" cy="939060"/>
                    <a:chOff x="1979712" y="4018850"/>
                    <a:chExt cx="653144" cy="939060"/>
                  </a:xfrm>
                  <a:grpFill/>
                </p:grpSpPr>
                <p:grpSp>
                  <p:nvGrpSpPr>
                    <p:cNvPr id="77" name="Группа 76"/>
                    <p:cNvGrpSpPr/>
                    <p:nvPr/>
                  </p:nvGrpSpPr>
                  <p:grpSpPr>
                    <a:xfrm>
                      <a:off x="1979712" y="4276832"/>
                      <a:ext cx="653144" cy="165114"/>
                      <a:chOff x="988059" y="4390217"/>
                      <a:chExt cx="653144" cy="165114"/>
                    </a:xfrm>
                    <a:grpFill/>
                  </p:grpSpPr>
                  <p:sp>
                    <p:nvSpPr>
                      <p:cNvPr id="93" name="Прямоугольник 92"/>
                      <p:cNvSpPr/>
                      <p:nvPr/>
                    </p:nvSpPr>
                    <p:spPr>
                      <a:xfrm>
                        <a:off x="98805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94" name="Прямоугольник 93"/>
                      <p:cNvSpPr/>
                      <p:nvPr/>
                    </p:nvSpPr>
                    <p:spPr>
                      <a:xfrm>
                        <a:off x="1164446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95" name="Прямоугольник 94"/>
                      <p:cNvSpPr/>
                      <p:nvPr/>
                    </p:nvSpPr>
                    <p:spPr>
                      <a:xfrm>
                        <a:off x="1340833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96" name="Прямоугольник 95"/>
                      <p:cNvSpPr/>
                      <p:nvPr/>
                    </p:nvSpPr>
                    <p:spPr>
                      <a:xfrm>
                        <a:off x="151721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78" name="Группа 77"/>
                    <p:cNvGrpSpPr/>
                    <p:nvPr/>
                  </p:nvGrpSpPr>
                  <p:grpSpPr>
                    <a:xfrm>
                      <a:off x="1979712" y="4534814"/>
                      <a:ext cx="653144" cy="165114"/>
                      <a:chOff x="988059" y="4390217"/>
                      <a:chExt cx="653144" cy="165114"/>
                    </a:xfrm>
                    <a:grpFill/>
                  </p:grpSpPr>
                  <p:sp>
                    <p:nvSpPr>
                      <p:cNvPr id="89" name="Прямоугольник 88"/>
                      <p:cNvSpPr/>
                      <p:nvPr/>
                    </p:nvSpPr>
                    <p:spPr>
                      <a:xfrm>
                        <a:off x="98805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90" name="Прямоугольник 89"/>
                      <p:cNvSpPr/>
                      <p:nvPr/>
                    </p:nvSpPr>
                    <p:spPr>
                      <a:xfrm>
                        <a:off x="1164446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91" name="Прямоугольник 90"/>
                      <p:cNvSpPr/>
                      <p:nvPr/>
                    </p:nvSpPr>
                    <p:spPr>
                      <a:xfrm>
                        <a:off x="1340833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92" name="Прямоугольник 91"/>
                      <p:cNvSpPr/>
                      <p:nvPr/>
                    </p:nvSpPr>
                    <p:spPr>
                      <a:xfrm>
                        <a:off x="151721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79" name="Группа 78"/>
                    <p:cNvGrpSpPr/>
                    <p:nvPr/>
                  </p:nvGrpSpPr>
                  <p:grpSpPr>
                    <a:xfrm>
                      <a:off x="1979712" y="4792796"/>
                      <a:ext cx="653144" cy="165114"/>
                      <a:chOff x="988059" y="4390217"/>
                      <a:chExt cx="653144" cy="165114"/>
                    </a:xfrm>
                    <a:grpFill/>
                  </p:grpSpPr>
                  <p:sp>
                    <p:nvSpPr>
                      <p:cNvPr id="85" name="Прямоугольник 84"/>
                      <p:cNvSpPr/>
                      <p:nvPr/>
                    </p:nvSpPr>
                    <p:spPr>
                      <a:xfrm>
                        <a:off x="98805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86" name="Прямоугольник 85"/>
                      <p:cNvSpPr/>
                      <p:nvPr/>
                    </p:nvSpPr>
                    <p:spPr>
                      <a:xfrm>
                        <a:off x="1164446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87" name="Прямоугольник 86"/>
                      <p:cNvSpPr/>
                      <p:nvPr/>
                    </p:nvSpPr>
                    <p:spPr>
                      <a:xfrm>
                        <a:off x="1340833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88" name="Прямоугольник 87"/>
                      <p:cNvSpPr/>
                      <p:nvPr/>
                    </p:nvSpPr>
                    <p:spPr>
                      <a:xfrm>
                        <a:off x="151721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80" name="Группа 79"/>
                    <p:cNvGrpSpPr/>
                    <p:nvPr/>
                  </p:nvGrpSpPr>
                  <p:grpSpPr>
                    <a:xfrm>
                      <a:off x="1979712" y="4018850"/>
                      <a:ext cx="653144" cy="165114"/>
                      <a:chOff x="1979712" y="4018850"/>
                      <a:chExt cx="653144" cy="165114"/>
                    </a:xfrm>
                    <a:grpFill/>
                  </p:grpSpPr>
                  <p:sp>
                    <p:nvSpPr>
                      <p:cNvPr id="81" name="Прямоугольник 80"/>
                      <p:cNvSpPr/>
                      <p:nvPr/>
                    </p:nvSpPr>
                    <p:spPr>
                      <a:xfrm>
                        <a:off x="1979712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82" name="Прямоугольник 81"/>
                      <p:cNvSpPr/>
                      <p:nvPr/>
                    </p:nvSpPr>
                    <p:spPr>
                      <a:xfrm>
                        <a:off x="2156099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83" name="Прямоугольник 82"/>
                      <p:cNvSpPr/>
                      <p:nvPr/>
                    </p:nvSpPr>
                    <p:spPr>
                      <a:xfrm>
                        <a:off x="2332486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84" name="Прямоугольник 83"/>
                      <p:cNvSpPr/>
                      <p:nvPr/>
                    </p:nvSpPr>
                    <p:spPr>
                      <a:xfrm>
                        <a:off x="2508872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</p:grpSp>
            </p:grpSp>
            <p:sp>
              <p:nvSpPr>
                <p:cNvPr id="70" name="Прямоугольник 69"/>
                <p:cNvSpPr/>
                <p:nvPr/>
              </p:nvSpPr>
              <p:spPr>
                <a:xfrm>
                  <a:off x="10098287" y="587431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1" name="Прямоугольник 70"/>
                <p:cNvSpPr/>
                <p:nvPr/>
              </p:nvSpPr>
              <p:spPr>
                <a:xfrm>
                  <a:off x="10098287" y="6132299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2" name="Прямоугольник 71"/>
                <p:cNvSpPr/>
                <p:nvPr/>
              </p:nvSpPr>
              <p:spPr>
                <a:xfrm>
                  <a:off x="10098287" y="6390281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3" name="Прямоугольник 72"/>
                <p:cNvSpPr/>
                <p:nvPr/>
              </p:nvSpPr>
              <p:spPr>
                <a:xfrm>
                  <a:off x="10098287" y="6648262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4" name="Прямоугольник 73"/>
                <p:cNvSpPr/>
                <p:nvPr/>
              </p:nvSpPr>
              <p:spPr>
                <a:xfrm>
                  <a:off x="10098287" y="5616335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12" name="Группа 11"/>
              <p:cNvGrpSpPr/>
              <p:nvPr/>
            </p:nvGrpSpPr>
            <p:grpSpPr>
              <a:xfrm>
                <a:off x="6478712" y="3544138"/>
                <a:ext cx="653144" cy="1197041"/>
                <a:chOff x="1979712" y="4018850"/>
                <a:chExt cx="653144" cy="1197041"/>
              </a:xfrm>
              <a:grpFill/>
            </p:grpSpPr>
            <p:grpSp>
              <p:nvGrpSpPr>
                <p:cNvPr id="44" name="Группа 43"/>
                <p:cNvGrpSpPr/>
                <p:nvPr/>
              </p:nvGrpSpPr>
              <p:grpSpPr>
                <a:xfrm>
                  <a:off x="1979712" y="4276832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65" name="Прямоугольник 64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6" name="Прямоугольник 65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7" name="Прямоугольник 66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8" name="Прямоугольник 67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45" name="Группа 44"/>
                <p:cNvGrpSpPr/>
                <p:nvPr/>
              </p:nvGrpSpPr>
              <p:grpSpPr>
                <a:xfrm>
                  <a:off x="1979712" y="4534814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61" name="Прямоугольник 60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2" name="Прямоугольник 61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3" name="Прямоугольник 62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4" name="Прямоугольник 63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46" name="Группа 45"/>
                <p:cNvGrpSpPr/>
                <p:nvPr/>
              </p:nvGrpSpPr>
              <p:grpSpPr>
                <a:xfrm>
                  <a:off x="1979712" y="4792796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57" name="Прямоугольник 56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8" name="Прямоугольник 57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9" name="Прямоугольник 58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0" name="Прямоугольник 59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47" name="Группа 46"/>
                <p:cNvGrpSpPr/>
                <p:nvPr/>
              </p:nvGrpSpPr>
              <p:grpSpPr>
                <a:xfrm>
                  <a:off x="1979712" y="5050777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53" name="Прямоугольник 52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4" name="Прямоугольник 53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5" name="Прямоугольник 54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6" name="Прямоугольник 55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48" name="Группа 47"/>
                <p:cNvGrpSpPr/>
                <p:nvPr/>
              </p:nvGrpSpPr>
              <p:grpSpPr>
                <a:xfrm>
                  <a:off x="1979712" y="4018850"/>
                  <a:ext cx="653144" cy="165114"/>
                  <a:chOff x="1979712" y="4018850"/>
                  <a:chExt cx="653144" cy="165114"/>
                </a:xfrm>
                <a:grpFill/>
              </p:grpSpPr>
              <p:sp>
                <p:nvSpPr>
                  <p:cNvPr id="49" name="Прямоугольник 48"/>
                  <p:cNvSpPr/>
                  <p:nvPr/>
                </p:nvSpPr>
                <p:spPr>
                  <a:xfrm>
                    <a:off x="1979712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0" name="Прямоугольник 49"/>
                  <p:cNvSpPr/>
                  <p:nvPr/>
                </p:nvSpPr>
                <p:spPr>
                  <a:xfrm>
                    <a:off x="2156099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1" name="Прямоугольник 50"/>
                  <p:cNvSpPr/>
                  <p:nvPr/>
                </p:nvSpPr>
                <p:spPr>
                  <a:xfrm>
                    <a:off x="2332486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2" name="Прямоугольник 51"/>
                  <p:cNvSpPr/>
                  <p:nvPr/>
                </p:nvSpPr>
                <p:spPr>
                  <a:xfrm>
                    <a:off x="2508872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grpSp>
            <p:nvGrpSpPr>
              <p:cNvPr id="13" name="Группа 12"/>
              <p:cNvGrpSpPr/>
              <p:nvPr/>
            </p:nvGrpSpPr>
            <p:grpSpPr>
              <a:xfrm>
                <a:off x="7460946" y="4402608"/>
                <a:ext cx="653144" cy="939060"/>
                <a:chOff x="1979712" y="4018850"/>
                <a:chExt cx="653144" cy="939060"/>
              </a:xfrm>
              <a:grpFill/>
            </p:grpSpPr>
            <p:grpSp>
              <p:nvGrpSpPr>
                <p:cNvPr id="24" name="Группа 23"/>
                <p:cNvGrpSpPr/>
                <p:nvPr/>
              </p:nvGrpSpPr>
              <p:grpSpPr>
                <a:xfrm>
                  <a:off x="1979712" y="4276832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40" name="Прямоугольник 39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1" name="Прямоугольник 40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2" name="Прямоугольник 41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3" name="Прямоугольник 42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25" name="Группа 24"/>
                <p:cNvGrpSpPr/>
                <p:nvPr/>
              </p:nvGrpSpPr>
              <p:grpSpPr>
                <a:xfrm>
                  <a:off x="1979712" y="4534814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36" name="Прямоугольник 35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7" name="Прямоугольник 36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8" name="Прямоугольник 37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9" name="Прямоугольник 38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26" name="Группа 25"/>
                <p:cNvGrpSpPr/>
                <p:nvPr/>
              </p:nvGrpSpPr>
              <p:grpSpPr>
                <a:xfrm>
                  <a:off x="1979712" y="4792796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32" name="Прямоугольник 31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3" name="Прямоугольник 32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4" name="Прямоугольник 33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5" name="Прямоугольник 34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27" name="Группа 26"/>
                <p:cNvGrpSpPr/>
                <p:nvPr/>
              </p:nvGrpSpPr>
              <p:grpSpPr>
                <a:xfrm>
                  <a:off x="1979712" y="4018850"/>
                  <a:ext cx="653144" cy="165114"/>
                  <a:chOff x="1979712" y="4018850"/>
                  <a:chExt cx="653144" cy="165114"/>
                </a:xfrm>
                <a:grpFill/>
              </p:grpSpPr>
              <p:sp>
                <p:nvSpPr>
                  <p:cNvPr id="28" name="Прямоугольник 27"/>
                  <p:cNvSpPr/>
                  <p:nvPr/>
                </p:nvSpPr>
                <p:spPr>
                  <a:xfrm>
                    <a:off x="1979712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9" name="Прямоугольник 28"/>
                  <p:cNvSpPr/>
                  <p:nvPr/>
                </p:nvSpPr>
                <p:spPr>
                  <a:xfrm>
                    <a:off x="2156099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0" name="Прямоугольник 29"/>
                  <p:cNvSpPr/>
                  <p:nvPr/>
                </p:nvSpPr>
                <p:spPr>
                  <a:xfrm>
                    <a:off x="2332486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1" name="Прямоугольник 30"/>
                  <p:cNvSpPr/>
                  <p:nvPr/>
                </p:nvSpPr>
                <p:spPr>
                  <a:xfrm>
                    <a:off x="2508872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grpSp>
            <p:nvGrpSpPr>
              <p:cNvPr id="14" name="Группа 13"/>
              <p:cNvGrpSpPr/>
              <p:nvPr/>
            </p:nvGrpSpPr>
            <p:grpSpPr>
              <a:xfrm>
                <a:off x="4207167" y="2813050"/>
                <a:ext cx="576000" cy="2392016"/>
                <a:chOff x="2132112" y="5203177"/>
                <a:chExt cx="653144" cy="165114"/>
              </a:xfrm>
              <a:grpFill/>
            </p:grpSpPr>
            <p:sp>
              <p:nvSpPr>
                <p:cNvPr id="20" name="Прямоугольник 19"/>
                <p:cNvSpPr/>
                <p:nvPr/>
              </p:nvSpPr>
              <p:spPr>
                <a:xfrm>
                  <a:off x="2132112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1" name="Прямоугольник 20"/>
                <p:cNvSpPr/>
                <p:nvPr/>
              </p:nvSpPr>
              <p:spPr>
                <a:xfrm>
                  <a:off x="2308499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2" name="Прямоугольник 21"/>
                <p:cNvSpPr/>
                <p:nvPr/>
              </p:nvSpPr>
              <p:spPr>
                <a:xfrm>
                  <a:off x="2484886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3" name="Прямоугольник 22"/>
                <p:cNvSpPr/>
                <p:nvPr/>
              </p:nvSpPr>
              <p:spPr>
                <a:xfrm>
                  <a:off x="2661272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15" name="Группа 14"/>
              <p:cNvGrpSpPr/>
              <p:nvPr/>
            </p:nvGrpSpPr>
            <p:grpSpPr>
              <a:xfrm>
                <a:off x="5224834" y="2000250"/>
                <a:ext cx="459210" cy="685800"/>
                <a:chOff x="2132112" y="5203177"/>
                <a:chExt cx="653144" cy="165114"/>
              </a:xfrm>
              <a:grpFill/>
            </p:grpSpPr>
            <p:sp>
              <p:nvSpPr>
                <p:cNvPr id="16" name="Прямоугольник 15"/>
                <p:cNvSpPr/>
                <p:nvPr/>
              </p:nvSpPr>
              <p:spPr>
                <a:xfrm>
                  <a:off x="2132112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" name="Прямоугольник 16"/>
                <p:cNvSpPr/>
                <p:nvPr/>
              </p:nvSpPr>
              <p:spPr>
                <a:xfrm>
                  <a:off x="2308499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8" name="Прямоугольник 17"/>
                <p:cNvSpPr/>
                <p:nvPr/>
              </p:nvSpPr>
              <p:spPr>
                <a:xfrm>
                  <a:off x="2484886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" name="Прямоугольник 18"/>
                <p:cNvSpPr/>
                <p:nvPr/>
              </p:nvSpPr>
              <p:spPr>
                <a:xfrm>
                  <a:off x="2661272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20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209325"/>
            <a:ext cx="6838261" cy="731396"/>
          </a:xfrm>
        </p:spPr>
        <p:txBody>
          <a:bodyPr/>
          <a:lstStyle/>
          <a:p>
            <a:r>
              <a:rPr lang="ru-RU" sz="2400" dirty="0" smtClean="0"/>
              <a:t> </a:t>
            </a:r>
            <a:r>
              <a:rPr lang="ru-RU" sz="2400" dirty="0" err="1"/>
              <a:t>Cети</a:t>
            </a:r>
            <a:r>
              <a:rPr lang="ru-RU" sz="2400" dirty="0"/>
              <a:t> теплоснабжения от ЦТП ул. Ворошилова, 79а/1 (ЦТП-1а </a:t>
            </a:r>
            <a:r>
              <a:rPr lang="ru-RU" sz="2400" dirty="0" err="1"/>
              <a:t>мкр.Автопроизводства</a:t>
            </a:r>
            <a:r>
              <a:rPr lang="ru-RU" sz="2400" dirty="0"/>
              <a:t>)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(тариф)</a:t>
            </a:r>
            <a:endParaRPr lang="ru-RU" sz="2400" dirty="0"/>
          </a:p>
        </p:txBody>
      </p:sp>
      <p:pic>
        <p:nvPicPr>
          <p:cNvPr id="12290" name="Picture 2" descr="C:\Users\akoc002\Documents\Мои документы PaperPort\Презентация 2019\ЦТП-1а Автопроизводство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" t="8450" r="950"/>
          <a:stretch/>
        </p:blipFill>
        <p:spPr bwMode="auto">
          <a:xfrm>
            <a:off x="437661" y="1178345"/>
            <a:ext cx="8293023" cy="566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634299"/>
              </p:ext>
            </p:extLst>
          </p:nvPr>
        </p:nvGraphicFramePr>
        <p:xfrm>
          <a:off x="7020272" y="1988840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21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45490" y="209325"/>
            <a:ext cx="6718998" cy="731396"/>
          </a:xfrm>
        </p:spPr>
        <p:txBody>
          <a:bodyPr/>
          <a:lstStyle/>
          <a:p>
            <a:r>
              <a:rPr lang="ru-RU" sz="2400" dirty="0"/>
              <a:t>Сети теплоснабжения от ЦТП ул. Труда, 2а (ЦТП </a:t>
            </a:r>
            <a:r>
              <a:rPr lang="ru-RU" sz="2400" dirty="0" err="1"/>
              <a:t>мкр</a:t>
            </a:r>
            <a:r>
              <a:rPr lang="ru-RU" sz="2400" dirty="0"/>
              <a:t>. 6 </a:t>
            </a:r>
            <a:r>
              <a:rPr lang="ru-RU" sz="2400" dirty="0" smtClean="0"/>
              <a:t>«Восточный» </a:t>
            </a:r>
            <a:r>
              <a:rPr lang="ru-RU" sz="2400" dirty="0" smtClean="0"/>
              <a:t>)</a:t>
            </a:r>
            <a:br>
              <a:rPr lang="ru-RU" sz="2400" dirty="0" smtClean="0"/>
            </a:br>
            <a:r>
              <a:rPr lang="ru-RU" sz="2400" dirty="0" smtClean="0"/>
              <a:t>(тариф)</a:t>
            </a:r>
            <a:endParaRPr lang="ru-RU" sz="2400" dirty="0"/>
          </a:p>
        </p:txBody>
      </p:sp>
      <p:pic>
        <p:nvPicPr>
          <p:cNvPr id="13314" name="Picture 2" descr="C:\Users\akoc002\Documents\Мои документы PaperPort\Презентация 2019\ЦТП-6 Восточный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5" r="4995" b="28085"/>
          <a:stretch/>
        </p:blipFill>
        <p:spPr bwMode="auto">
          <a:xfrm>
            <a:off x="1684623" y="1196753"/>
            <a:ext cx="5911713" cy="561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948523"/>
              </p:ext>
            </p:extLst>
          </p:nvPr>
        </p:nvGraphicFramePr>
        <p:xfrm>
          <a:off x="6948264" y="2555157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22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3728" y="-57581"/>
            <a:ext cx="684076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584200" latinLnBrk="1" hangingPunct="0"/>
            <a:r>
              <a:rPr lang="ru-RU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Сети теплоснабжения от ЦТП ул. Союзная, 77а (ЦТП-26 мкр.А-7 "Аэропорт</a:t>
            </a:r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")</a:t>
            </a:r>
          </a:p>
          <a:p>
            <a:pPr algn="r" defTabSz="584200" latinLnBrk="1" hangingPunct="0"/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(концессия)</a:t>
            </a:r>
            <a:endParaRPr lang="ru-RU" sz="24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pic>
        <p:nvPicPr>
          <p:cNvPr id="14338" name="Picture 2" descr="C:\Users\akoc002\Documents\Мои документы PaperPort\Презентация 2019\ЦТП-26 А-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10040"/>
          <a:stretch/>
        </p:blipFill>
        <p:spPr bwMode="auto">
          <a:xfrm>
            <a:off x="395536" y="1177081"/>
            <a:ext cx="8388603" cy="556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180507"/>
              </p:ext>
            </p:extLst>
          </p:nvPr>
        </p:nvGraphicFramePr>
        <p:xfrm>
          <a:off x="6860004" y="4581128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23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5736" y="31073"/>
            <a:ext cx="694826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584200" latinLnBrk="1" hangingPunct="0"/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Сети </a:t>
            </a:r>
            <a:r>
              <a:rPr lang="ru-RU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теплоснабжения от ЦТП ул. Ворошилова, 28а (ЦТП-3 </a:t>
            </a:r>
            <a:r>
              <a:rPr lang="ru-RU" sz="24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мкр.Автопроизводства</a:t>
            </a:r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  <a:p>
            <a:pPr algn="r" defTabSz="584200" latinLnBrk="1" hangingPunct="0"/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(концессия)</a:t>
            </a:r>
            <a:endParaRPr lang="ru-RU" sz="24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pic>
        <p:nvPicPr>
          <p:cNvPr id="15362" name="Picture 2" descr="C:\Users\akoc002\Documents\Мои документы PaperPort\Презентация 2019\ЦТП-3 Автопроизводство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t="12551"/>
          <a:stretch/>
        </p:blipFill>
        <p:spPr bwMode="auto">
          <a:xfrm>
            <a:off x="331952" y="1196752"/>
            <a:ext cx="863253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999536"/>
              </p:ext>
            </p:extLst>
          </p:nvPr>
        </p:nvGraphicFramePr>
        <p:xfrm>
          <a:off x="6860004" y="4581128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24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7744" y="-57581"/>
            <a:ext cx="676875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584200" latinLnBrk="1" hangingPunct="0"/>
            <a:r>
              <a:rPr lang="ru-RU" sz="23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Сети теплоснабжения от ЦТП </a:t>
            </a:r>
            <a:r>
              <a:rPr lang="ru-RU" sz="23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ул</a:t>
            </a:r>
            <a:r>
              <a:rPr lang="ru-RU" sz="23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endParaRPr lang="ru-RU" sz="23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 defTabSz="584200" latinLnBrk="1" hangingPunct="0"/>
            <a:r>
              <a:rPr lang="ru-RU" sz="23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Барышникова</a:t>
            </a:r>
            <a:r>
              <a:rPr lang="ru-RU" sz="23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77а (ЦТП-2 </a:t>
            </a:r>
            <a:r>
              <a:rPr lang="ru-RU" sz="23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мкр</a:t>
            </a:r>
            <a:r>
              <a:rPr lang="ru-RU" sz="23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1 </a:t>
            </a:r>
            <a:r>
              <a:rPr lang="ru-RU" sz="23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«Восточный»)</a:t>
            </a:r>
            <a:endParaRPr lang="ru-RU" sz="23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 defTabSz="584200" latinLnBrk="1" hangingPunct="0"/>
            <a:r>
              <a:rPr lang="ru-RU" sz="23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(концессия)</a:t>
            </a:r>
            <a:endParaRPr lang="ru-RU" sz="23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pic>
        <p:nvPicPr>
          <p:cNvPr id="16386" name="Picture 2" descr="C:\Users\akoc002\Documents\Мои документы PaperPort\Презентация 2019\ЦТП-2 1 Восточный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" t="9959"/>
          <a:stretch/>
        </p:blipFill>
        <p:spPr bwMode="auto">
          <a:xfrm>
            <a:off x="539552" y="1268760"/>
            <a:ext cx="8208912" cy="550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205133"/>
              </p:ext>
            </p:extLst>
          </p:nvPr>
        </p:nvGraphicFramePr>
        <p:xfrm>
          <a:off x="6860004" y="4581128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25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2195736" y="0"/>
            <a:ext cx="6739249" cy="1340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ctr" defTabSz="410709" eaLnBrk="1" fontAlgn="auto" latinLnBrk="0" hangingPunct="1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г. ИЖЕВСК</a:t>
            </a:r>
          </a:p>
          <a:p>
            <a:pPr marL="0" marR="0" lvl="0" indent="0" algn="ctr" defTabSz="410709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Первомайский район (КВС)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115691"/>
              </p:ext>
            </p:extLst>
          </p:nvPr>
        </p:nvGraphicFramePr>
        <p:xfrm>
          <a:off x="179512" y="1340767"/>
          <a:ext cx="8856983" cy="5400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290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281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998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998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94125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Концессионное соглашение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Иное имущество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Итого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5311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Протяженность сетей , км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6,9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53115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из них отопление, км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1,6</a:t>
                      </a:r>
                      <a:endParaRPr lang="ru-RU" sz="1400" b="0" i="0" u="none" strike="noStrik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3,3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53115"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из них</a:t>
                      </a:r>
                      <a:r>
                        <a:rPr lang="ru-RU" sz="1400" u="none" strike="noStrike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ГВС</a:t>
                      </a:r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ru-RU" sz="1400" u="none" strike="noStrike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км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1,5</a:t>
                      </a:r>
                      <a:endParaRPr lang="ru-RU" sz="1400" b="0" i="0" u="none" strike="noStrik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3,6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1"/>
          <p:cNvSpPr txBox="1">
            <a:spLocks/>
          </p:cNvSpPr>
          <p:nvPr/>
        </p:nvSpPr>
        <p:spPr>
          <a:xfrm>
            <a:off x="8521191" y="6416209"/>
            <a:ext cx="446873" cy="20005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0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9672" y="-153593"/>
            <a:ext cx="720080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584200" latinLnBrk="1" hangingPunct="0"/>
            <a:r>
              <a:rPr lang="ru-RU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Сети теплоснабжения от </a:t>
            </a:r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котельной</a:t>
            </a:r>
            <a:endParaRPr lang="ru-RU" sz="24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 defTabSz="584200" latinLnBrk="1" hangingPunct="0"/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ул</a:t>
            </a:r>
            <a:r>
              <a:rPr lang="ru-RU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Орджоникидзе</a:t>
            </a:r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2</a:t>
            </a:r>
            <a:endParaRPr lang="ru-RU" sz="24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 defTabSz="584200" latinLnBrk="1" hangingPunct="0"/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(концессия, тариф)</a:t>
            </a:r>
          </a:p>
          <a:p>
            <a:pPr algn="r" defTabSz="584200" latinLnBrk="1" hangingPunct="0"/>
            <a:endParaRPr lang="ru-RU" sz="24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pic>
        <p:nvPicPr>
          <p:cNvPr id="1026" name="Picture 2" descr="C:\Users\akoc002\Documents\Мои документы PaperPort\Презентация 2019\Орджоникидзе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" t="15197"/>
          <a:stretch/>
        </p:blipFill>
        <p:spPr bwMode="auto">
          <a:xfrm>
            <a:off x="43116" y="1196752"/>
            <a:ext cx="9036496" cy="562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63436" y="6266929"/>
            <a:ext cx="215155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>
                  <a:solidFill>
                    <a:srgbClr val="C01AB8"/>
                  </a:solidFill>
                </a:ln>
                <a:solidFill>
                  <a:srgbClr val="EA64E4"/>
                </a:solidFill>
                <a:effectLst>
                  <a:outerShdw blurRad="19685" dist="12700" dir="5400000" algn="tl" rotWithShape="0">
                    <a:srgbClr val="C01AB8"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Концессия</a:t>
            </a:r>
            <a:endParaRPr lang="ru-RU" sz="2400" b="1" cap="all" dirty="0">
              <a:ln>
                <a:solidFill>
                  <a:srgbClr val="C01AB8"/>
                </a:solidFill>
              </a:ln>
              <a:solidFill>
                <a:srgbClr val="EA64E4"/>
              </a:solidFill>
              <a:effectLst>
                <a:outerShdw blurRad="19685" dist="12700" dir="5400000" algn="tl" rotWithShape="0">
                  <a:srgbClr val="C01AB8"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84601" y="6285403"/>
            <a:ext cx="12649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Тариф</a:t>
            </a:r>
            <a:endParaRPr lang="ru-RU" sz="2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906979"/>
              </p:ext>
            </p:extLst>
          </p:nvPr>
        </p:nvGraphicFramePr>
        <p:xfrm>
          <a:off x="6860004" y="4581128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27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от ЦТП ул. Воровского, 165а (</a:t>
            </a:r>
            <a:r>
              <a:rPr lang="ru-RU" sz="2400" dirty="0" err="1"/>
              <a:t>БГВС</a:t>
            </a:r>
            <a:r>
              <a:rPr lang="ru-RU" sz="2400" dirty="0"/>
              <a:t> </a:t>
            </a:r>
            <a:r>
              <a:rPr lang="ru-RU" sz="2400" dirty="0" smtClean="0"/>
              <a:t>«37 квартала»)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(концессия)</a:t>
            </a:r>
            <a:endParaRPr lang="ru-RU" sz="2400" dirty="0"/>
          </a:p>
        </p:txBody>
      </p:sp>
      <p:pic>
        <p:nvPicPr>
          <p:cNvPr id="2050" name="Picture 2" descr="C:\Users\akoc002\Documents\Мои документы PaperPort\Презентация 2019\Воровского 165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4" r="5480" b="13230"/>
          <a:stretch/>
        </p:blipFill>
        <p:spPr bwMode="auto">
          <a:xfrm>
            <a:off x="2120720" y="1268760"/>
            <a:ext cx="4508649" cy="547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016037"/>
              </p:ext>
            </p:extLst>
          </p:nvPr>
        </p:nvGraphicFramePr>
        <p:xfrm>
          <a:off x="6860004" y="4581128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28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от БГВС ул. Ленина, 38Б (</a:t>
            </a:r>
            <a:r>
              <a:rPr lang="ru-RU" sz="2400" dirty="0" err="1"/>
              <a:t>БГВС</a:t>
            </a:r>
            <a:r>
              <a:rPr lang="ru-RU" sz="2400" dirty="0"/>
              <a:t> </a:t>
            </a:r>
            <a:r>
              <a:rPr lang="ru-RU" sz="2400" dirty="0" smtClean="0"/>
              <a:t>«35 квартала»)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(концессия)</a:t>
            </a:r>
            <a:endParaRPr lang="ru-RU" sz="2400" dirty="0"/>
          </a:p>
        </p:txBody>
      </p:sp>
      <p:pic>
        <p:nvPicPr>
          <p:cNvPr id="3074" name="Picture 2" descr="C:\Users\akoc002\Documents\Мои документы PaperPort\Презентация 2019\Ленина 38б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1" t="10260" r="541" b="5856"/>
          <a:stretch/>
        </p:blipFill>
        <p:spPr bwMode="auto">
          <a:xfrm>
            <a:off x="2339752" y="1196751"/>
            <a:ext cx="4680520" cy="555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265289"/>
              </p:ext>
            </p:extLst>
          </p:nvPr>
        </p:nvGraphicFramePr>
        <p:xfrm>
          <a:off x="6948264" y="4581128"/>
          <a:ext cx="1920579" cy="1004036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29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от </a:t>
            </a:r>
            <a:r>
              <a:rPr lang="ru-RU" sz="2400" dirty="0" err="1"/>
              <a:t>ЦТП</a:t>
            </a:r>
            <a:r>
              <a:rPr lang="ru-RU" sz="2400" dirty="0"/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ул</a:t>
            </a:r>
            <a:r>
              <a:rPr lang="ru-RU" sz="2400" dirty="0"/>
              <a:t>. Удмуртская, 197Т (</a:t>
            </a:r>
            <a:r>
              <a:rPr lang="ru-RU" sz="2400" dirty="0" err="1"/>
              <a:t>ЦТП</a:t>
            </a:r>
            <a:r>
              <a:rPr lang="ru-RU" sz="2400" dirty="0"/>
              <a:t> </a:t>
            </a:r>
            <a:r>
              <a:rPr lang="ru-RU" sz="2400" dirty="0" smtClean="0"/>
              <a:t>«47 квартал»)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(концессия)</a:t>
            </a:r>
            <a:endParaRPr lang="ru-RU" sz="2400" dirty="0"/>
          </a:p>
        </p:txBody>
      </p:sp>
      <p:pic>
        <p:nvPicPr>
          <p:cNvPr id="4098" name="Picture 2" descr="C:\Users\akoc002\Documents\Мои документы PaperPort\Презентация 2019\Удмурттская 197т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1" r="5460" b="10400"/>
          <a:stretch/>
        </p:blipFill>
        <p:spPr bwMode="auto">
          <a:xfrm>
            <a:off x="1991523" y="1196752"/>
            <a:ext cx="4899777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610028"/>
              </p:ext>
            </p:extLst>
          </p:nvPr>
        </p:nvGraphicFramePr>
        <p:xfrm>
          <a:off x="6860004" y="4581128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>
              <a:defRPr/>
            </a:pPr>
            <a:r>
              <a:rPr lang="ru-RU" sz="3200" b="1" dirty="0" smtClean="0"/>
              <a:t>Общий свод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233769"/>
              </p:ext>
            </p:extLst>
          </p:nvPr>
        </p:nvGraphicFramePr>
        <p:xfrm>
          <a:off x="-3" y="1124744"/>
          <a:ext cx="9144005" cy="572399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16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5801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58011"/>
                <a:gridCol w="858011"/>
                <a:gridCol w="858011"/>
                <a:gridCol w="85801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5801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07867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Город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Объем запланированных работ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Октябрьский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район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Индустриальный район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err="1" smtClean="0">
                          <a:solidFill>
                            <a:schemeClr val="tx1"/>
                          </a:solidFill>
                        </a:rPr>
                        <a:t>Устиновский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 район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Первомайский район 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11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Ленинский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район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5631">
                <a:tc rowSpan="6">
                  <a:txBody>
                    <a:bodyPr/>
                    <a:lstStyle/>
                    <a:p>
                      <a:pPr algn="ctr" defTabSz="410709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  <a:sym typeface="Arial"/>
                        </a:rPr>
                        <a:t>Ижевск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lstStyle/>
                    <a:p>
                      <a:pPr algn="l" defTabSz="410709" fontAlgn="b"/>
                      <a:r>
                        <a:rPr lang="ru-RU" sz="1400" u="none" strike="noStrike" dirty="0" smtClean="0">
                          <a:sym typeface="Arial"/>
                        </a:rPr>
                        <a:t>Квартальные</a:t>
                      </a:r>
                      <a:r>
                        <a:rPr lang="ru-RU" sz="1400" u="none" strike="noStrike" baseline="0" dirty="0" smtClean="0">
                          <a:sym typeface="Arial"/>
                        </a:rPr>
                        <a:t> сети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u="none" strike="noStrik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Количество</a:t>
                      </a:r>
                      <a:endParaRPr lang="ru-RU" sz="1400" u="none" strike="noStrik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30</a:t>
                      </a:r>
                      <a:endParaRPr lang="ru-RU" sz="1400" u="none" strike="noStrik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6</a:t>
                      </a:r>
                      <a:endParaRPr lang="ru-RU" sz="140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6</a:t>
                      </a:r>
                      <a:endParaRPr lang="ru-RU" sz="140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5</a:t>
                      </a:r>
                      <a:endParaRPr lang="ru-RU" sz="140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8</a:t>
                      </a:r>
                      <a:endParaRPr lang="ru-RU" sz="140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5</a:t>
                      </a:r>
                      <a:endParaRPr lang="ru-RU" sz="140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505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10709" fontAlgn="b"/>
                      <a:r>
                        <a:rPr lang="ru-RU" sz="1400" u="none" strike="noStrike" dirty="0">
                          <a:sym typeface="Arial"/>
                        </a:rPr>
                        <a:t>Протяженность сетей </a:t>
                      </a:r>
                      <a:r>
                        <a:rPr lang="ru-RU" sz="1400" u="none" strike="noStrike" dirty="0" smtClean="0">
                          <a:sym typeface="Arial"/>
                        </a:rPr>
                        <a:t>, </a:t>
                      </a:r>
                      <a:r>
                        <a:rPr lang="ru-RU" sz="1400" u="none" strike="noStrike" dirty="0">
                          <a:sym typeface="Arial"/>
                        </a:rPr>
                        <a:t>км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37,4</a:t>
                      </a:r>
                      <a:endParaRPr lang="ru-RU" sz="140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13,2</a:t>
                      </a:r>
                      <a:endParaRPr lang="ru-RU" sz="140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10,0</a:t>
                      </a:r>
                      <a:endParaRPr lang="ru-RU" sz="140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4,3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6,9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3,0</a:t>
                      </a:r>
                    </a:p>
                  </a:txBody>
                  <a:tcPr marL="9525" marR="9525" marT="9525" marB="0" anchor="ctr"/>
                </a:tc>
              </a:tr>
              <a:tr h="8505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defTabSz="410709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ym typeface="Arial"/>
                        </a:rPr>
                        <a:t>из них отопление, км</a:t>
                      </a:r>
                    </a:p>
                    <a:p>
                      <a:pPr algn="r" defTabSz="410709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21,7</a:t>
                      </a:r>
                      <a:endParaRPr lang="ru-RU" sz="110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8,3</a:t>
                      </a:r>
                      <a:endParaRPr lang="ru-RU" sz="110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5,8</a:t>
                      </a:r>
                      <a:endParaRPr lang="ru-RU" sz="110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3,3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024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defTabSz="410709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ym typeface="Arial"/>
                        </a:rPr>
                        <a:t>из них ГВС, км</a:t>
                      </a:r>
                    </a:p>
                    <a:p>
                      <a:pPr algn="r" defTabSz="410709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15,7</a:t>
                      </a:r>
                      <a:endParaRPr lang="ru-RU" sz="110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4,9</a:t>
                      </a:r>
                      <a:endParaRPr lang="ru-RU" sz="110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4,2</a:t>
                      </a:r>
                      <a:endParaRPr lang="ru-RU" sz="110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2,1</a:t>
                      </a:r>
                      <a:endParaRPr lang="ru-RU" sz="110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3,6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0,9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48512">
                <a:tc vMerge="1">
                  <a:txBody>
                    <a:bodyPr/>
                    <a:lstStyle/>
                    <a:p>
                      <a:pPr algn="ctr" defTabSz="410709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defTabSz="410709" fontAlgn="b"/>
                      <a:r>
                        <a:rPr lang="ru-RU" sz="1400" u="none" strike="noStrike" dirty="0" smtClean="0">
                          <a:sym typeface="Arial"/>
                        </a:rPr>
                        <a:t>Магистральные сети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sym typeface="Arial"/>
                        </a:rPr>
                        <a:t>Протяженность сетей, км</a:t>
                      </a:r>
                    </a:p>
                    <a:p>
                      <a:pPr algn="r" defTabSz="410709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2,27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0,66</a:t>
                      </a:r>
                      <a:endParaRPr lang="ru-RU" sz="140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0,61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0,81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0,19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37584">
                <a:tc v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smtClean="0"/>
                        <a:t>Тепловые пункты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smtClean="0"/>
                        <a:t>Количество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400" u="none" strike="noStrike" dirty="0" smtClean="0">
                          <a:sym typeface="Arial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  <a:sym typeface="Arial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sym typeface="Arial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 smtClean="0">
                          <a:sym typeface="Arial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sym typeface="Arial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80157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30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от </a:t>
            </a:r>
            <a:r>
              <a:rPr lang="ru-RU" sz="2400" dirty="0" err="1"/>
              <a:t>ЦТП</a:t>
            </a:r>
            <a:r>
              <a:rPr lang="ru-RU" sz="2400" dirty="0"/>
              <a:t> </a:t>
            </a:r>
            <a:r>
              <a:rPr lang="ru-RU" sz="2400" dirty="0" smtClean="0"/>
              <a:t>ул. Восточная </a:t>
            </a:r>
            <a:r>
              <a:rPr lang="ru-RU" sz="2400" dirty="0" smtClean="0"/>
              <a:t>42</a:t>
            </a:r>
            <a:br>
              <a:rPr lang="ru-RU" sz="2400" dirty="0" smtClean="0"/>
            </a:br>
            <a:r>
              <a:rPr lang="ru-RU" sz="2400" dirty="0" smtClean="0"/>
              <a:t> (концессия)</a:t>
            </a:r>
            <a:endParaRPr lang="ru-RU" sz="2400" dirty="0"/>
          </a:p>
        </p:txBody>
      </p:sp>
      <p:pic>
        <p:nvPicPr>
          <p:cNvPr id="5122" name="Picture 2" descr="C:\Users\akoc002\Documents\Мои документы PaperPort\Презентация 2019\Восточна 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8" r="5015" b="24283"/>
          <a:stretch/>
        </p:blipFill>
        <p:spPr bwMode="auto">
          <a:xfrm>
            <a:off x="1537380" y="1268760"/>
            <a:ext cx="582275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987585"/>
              </p:ext>
            </p:extLst>
          </p:nvPr>
        </p:nvGraphicFramePr>
        <p:xfrm>
          <a:off x="6860004" y="4581128"/>
          <a:ext cx="1920579" cy="1004036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7482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31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108607" y="1"/>
            <a:ext cx="8035393" cy="1196752"/>
          </a:xfrm>
        </p:spPr>
        <p:txBody>
          <a:bodyPr>
            <a:normAutofit fontScale="85000" lnSpcReduction="20000"/>
          </a:bodyPr>
          <a:lstStyle/>
          <a:p>
            <a:pPr algn="ctr"/>
            <a:endParaRPr lang="ru-RU" sz="3200" b="1" dirty="0" smtClean="0"/>
          </a:p>
          <a:p>
            <a:pPr algn="ctr">
              <a:spcBef>
                <a:spcPts val="600"/>
              </a:spcBef>
            </a:pPr>
            <a:r>
              <a:rPr lang="ru-RU" sz="3200" b="1" dirty="0" smtClean="0">
                <a:solidFill>
                  <a:schemeClr val="bg1"/>
                </a:solidFill>
              </a:rPr>
              <a:t>г. ИЖЕВСК</a:t>
            </a:r>
          </a:p>
          <a:p>
            <a:pPr algn="ctr">
              <a:spcBef>
                <a:spcPts val="600"/>
              </a:spcBef>
            </a:pPr>
            <a:r>
              <a:rPr lang="ru-RU" sz="3200" b="1" dirty="0" smtClean="0">
                <a:solidFill>
                  <a:schemeClr val="bg1"/>
                </a:solidFill>
              </a:rPr>
              <a:t>Ленинский район (КВС)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679499"/>
              </p:ext>
            </p:extLst>
          </p:nvPr>
        </p:nvGraphicFramePr>
        <p:xfrm>
          <a:off x="251520" y="1268757"/>
          <a:ext cx="8712968" cy="532859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944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902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6412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6412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91537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Концессионное соглашение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Иное имущество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Итого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Протяженность сетей, </a:t>
                      </a:r>
                      <a:r>
                        <a:rPr lang="ru-RU" sz="1400" u="none" strike="noStrik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из них отопление, км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из них ГВС,</a:t>
                      </a:r>
                      <a:r>
                        <a:rPr lang="ru-RU" sz="1400" u="none" strike="noStrike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км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32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5696" y="-96966"/>
            <a:ext cx="712879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584200" latinLnBrk="1" hangingPunct="0"/>
            <a:r>
              <a:rPr lang="ru-RU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Сети теплоснабжения от ЦТП ул. </a:t>
            </a:r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Оружейника</a:t>
            </a:r>
          </a:p>
          <a:p>
            <a:pPr algn="r" defTabSz="584200" latinLnBrk="1" hangingPunct="0"/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Драгунова</a:t>
            </a:r>
            <a:r>
              <a:rPr lang="ru-RU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62а (ЦТП-2 Ленинского района</a:t>
            </a:r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  <a:p>
            <a:pPr algn="r" defTabSz="584200" latinLnBrk="1" hangingPunct="0"/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(тариф)</a:t>
            </a:r>
          </a:p>
        </p:txBody>
      </p:sp>
      <p:pic>
        <p:nvPicPr>
          <p:cNvPr id="17410" name="Picture 2" descr="C:\Users\akoc002\Documents\Мои документы PaperPort\Презентация 2019\ЦТП 2 Ленинского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3" t="10676"/>
          <a:stretch/>
        </p:blipFill>
        <p:spPr bwMode="auto">
          <a:xfrm>
            <a:off x="755576" y="1196752"/>
            <a:ext cx="765809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130157"/>
              </p:ext>
            </p:extLst>
          </p:nvPr>
        </p:nvGraphicFramePr>
        <p:xfrm>
          <a:off x="6860004" y="4581128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33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5696" y="-4633"/>
            <a:ext cx="7128792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584200" latinLnBrk="1" hangingPunct="0"/>
            <a:r>
              <a:rPr lang="ru-RU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Сети </a:t>
            </a:r>
            <a:r>
              <a:rPr lang="ru-RU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теплоснабжения от котельной </a:t>
            </a:r>
            <a:r>
              <a:rPr lang="ru-RU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«13 улица» </a:t>
            </a:r>
            <a:r>
              <a:rPr lang="ru-RU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(ввод </a:t>
            </a:r>
            <a:r>
              <a:rPr lang="ru-RU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</a:t>
            </a:r>
          </a:p>
          <a:p>
            <a:pPr algn="r" defTabSz="584200" latinLnBrk="1" hangingPunct="0"/>
            <a:r>
              <a:rPr lang="ru-RU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ЦТП-4 </a:t>
            </a:r>
            <a:r>
              <a:rPr lang="ru-RU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«Детская больница» </a:t>
            </a:r>
            <a:r>
              <a:rPr lang="ru-RU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 ул. Баранова, 40</a:t>
            </a:r>
            <a:r>
              <a:rPr lang="ru-RU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  <a:p>
            <a:pPr algn="r" defTabSz="584200" latinLnBrk="1" hangingPunct="0"/>
            <a:r>
              <a:rPr lang="ru-RU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(тариф)</a:t>
            </a:r>
          </a:p>
        </p:txBody>
      </p:sp>
      <p:pic>
        <p:nvPicPr>
          <p:cNvPr id="18434" name="Picture 2" descr="C:\Users\akoc002\Documents\Мои документы PaperPort\Презентация 2019\ЦТП 4 Баранова 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5" t="11124"/>
          <a:stretch/>
        </p:blipFill>
        <p:spPr bwMode="auto">
          <a:xfrm>
            <a:off x="777041" y="1196752"/>
            <a:ext cx="7683391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736076"/>
              </p:ext>
            </p:extLst>
          </p:nvPr>
        </p:nvGraphicFramePr>
        <p:xfrm>
          <a:off x="6860004" y="4581128"/>
          <a:ext cx="1920579" cy="1004036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36881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34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5696" y="-96966"/>
            <a:ext cx="712879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584200" latinLnBrk="1" hangingPunct="0"/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Сети </a:t>
            </a:r>
            <a:r>
              <a:rPr lang="ru-RU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теплоснабжения от ТК-8 (ввод на </a:t>
            </a:r>
            <a:r>
              <a:rPr lang="ru-RU" sz="24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ЦТП</a:t>
            </a:r>
            <a:r>
              <a:rPr lang="ru-RU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 defTabSz="584200" latinLnBrk="1" hangingPunct="0"/>
            <a:r>
              <a:rPr lang="ru-RU" sz="2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ул.Клубная</a:t>
            </a:r>
            <a:r>
              <a:rPr lang="ru-RU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72, </a:t>
            </a:r>
            <a:r>
              <a:rPr lang="ru-RU" sz="24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ЦТП</a:t>
            </a:r>
            <a:r>
              <a:rPr lang="ru-RU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ул.Клубная</a:t>
            </a:r>
            <a:r>
              <a:rPr lang="ru-RU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85а</a:t>
            </a:r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  <a:p>
            <a:pPr algn="r" defTabSz="584200" latinLnBrk="1" hangingPunct="0"/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(тариф)</a:t>
            </a:r>
          </a:p>
        </p:txBody>
      </p:sp>
      <p:pic>
        <p:nvPicPr>
          <p:cNvPr id="19458" name="Picture 2" descr="C:\Users\akoc002\Documents\Мои документы PaperPort\Презентация 2019\ЦТП Клубная 85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" t="9477"/>
          <a:stretch/>
        </p:blipFill>
        <p:spPr bwMode="auto">
          <a:xfrm>
            <a:off x="419137" y="1196752"/>
            <a:ext cx="8329327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675792"/>
              </p:ext>
            </p:extLst>
          </p:nvPr>
        </p:nvGraphicFramePr>
        <p:xfrm>
          <a:off x="6860004" y="4581128"/>
          <a:ext cx="1920579" cy="1004036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76683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35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5696" y="-96966"/>
            <a:ext cx="712879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584200" latinLnBrk="1" hangingPunct="0"/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Сети </a:t>
            </a:r>
            <a:r>
              <a:rPr lang="ru-RU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теплоснабжения от </a:t>
            </a:r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ТК-3</a:t>
            </a:r>
          </a:p>
          <a:p>
            <a:pPr algn="r" defTabSz="584200" latinLnBrk="1" hangingPunct="0"/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(ввод </a:t>
            </a:r>
            <a:r>
              <a:rPr lang="ru-RU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 ЦТП ул. Заречное шоссе, </a:t>
            </a:r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59а)</a:t>
            </a:r>
          </a:p>
          <a:p>
            <a:pPr algn="r" defTabSz="584200" latinLnBrk="1" hangingPunct="0"/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(тариф)</a:t>
            </a:r>
          </a:p>
        </p:txBody>
      </p:sp>
      <p:pic>
        <p:nvPicPr>
          <p:cNvPr id="20482" name="Picture 2" descr="C:\Users\akoc002\Documents\Мои документы PaperPort\Презентация 2019\ЦТП Заречное ш. 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19516"/>
          <a:stretch/>
        </p:blipFill>
        <p:spPr bwMode="auto">
          <a:xfrm>
            <a:off x="179512" y="1340768"/>
            <a:ext cx="8834716" cy="522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995487"/>
              </p:ext>
            </p:extLst>
          </p:nvPr>
        </p:nvGraphicFramePr>
        <p:xfrm>
          <a:off x="7043909" y="2132856"/>
          <a:ext cx="1920579" cy="1004036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31949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36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5696" y="-96966"/>
            <a:ext cx="712879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584200" latinLnBrk="1" hangingPunct="0"/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Сети </a:t>
            </a:r>
            <a:r>
              <a:rPr lang="ru-RU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теплоснабжения от котельной </a:t>
            </a:r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ул</a:t>
            </a:r>
            <a:r>
              <a:rPr lang="ru-RU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Механизаторская, 22 (Котельная </a:t>
            </a:r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«Больница </a:t>
            </a:r>
            <a:r>
              <a:rPr lang="ru-RU" sz="2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ГЖД</a:t>
            </a:r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»)</a:t>
            </a:r>
            <a:endParaRPr lang="ru-RU" sz="24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 defTabSz="584200" latinLnBrk="1" hangingPunct="0"/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(тариф)</a:t>
            </a:r>
          </a:p>
        </p:txBody>
      </p:sp>
      <p:pic>
        <p:nvPicPr>
          <p:cNvPr id="21506" name="Picture 2" descr="C:\Users\akoc002\Documents\Мои документы PaperPort\Презентация 2019\Больница ГЖД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" b="34131"/>
          <a:stretch/>
        </p:blipFill>
        <p:spPr bwMode="auto">
          <a:xfrm>
            <a:off x="1547664" y="1141720"/>
            <a:ext cx="5592242" cy="554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234440"/>
              </p:ext>
            </p:extLst>
          </p:nvPr>
        </p:nvGraphicFramePr>
        <p:xfrm>
          <a:off x="6860004" y="4581128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62906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37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5696" y="-96966"/>
            <a:ext cx="712879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584200" latinLnBrk="1" hangingPunct="0"/>
            <a:r>
              <a:rPr lang="ru-RU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Сети теплоснабжения от </a:t>
            </a:r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котельной</a:t>
            </a:r>
          </a:p>
          <a:p>
            <a:pPr algn="r" defTabSz="584200" latinLnBrk="1" hangingPunct="0"/>
            <a:r>
              <a:rPr lang="ru-RU" sz="2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ул.Строителей</a:t>
            </a:r>
            <a:r>
              <a:rPr lang="ru-RU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66а</a:t>
            </a:r>
          </a:p>
          <a:p>
            <a:pPr algn="r" defTabSz="584200" latinLnBrk="1" hangingPunct="0"/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(тариф)</a:t>
            </a:r>
          </a:p>
        </p:txBody>
      </p:sp>
      <p:pic>
        <p:nvPicPr>
          <p:cNvPr id="22530" name="Picture 2" descr="C:\Users\akoc002\Documents\Мои документы PaperPort\Презентация 2019\Строителей 66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8" t="23342"/>
          <a:stretch/>
        </p:blipFill>
        <p:spPr bwMode="auto">
          <a:xfrm>
            <a:off x="323528" y="1292796"/>
            <a:ext cx="5257058" cy="40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akoc002\Documents\Мои документы PaperPort\Презентация 2019\Строителей 66а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7" t="7147"/>
          <a:stretch/>
        </p:blipFill>
        <p:spPr bwMode="auto">
          <a:xfrm>
            <a:off x="6162260" y="1292796"/>
            <a:ext cx="2555173" cy="498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576613"/>
              </p:ext>
            </p:extLst>
          </p:nvPr>
        </p:nvGraphicFramePr>
        <p:xfrm>
          <a:off x="6810521" y="5157192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76598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38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>
              <a:defRPr/>
            </a:pPr>
            <a:r>
              <a:rPr lang="ru-RU" sz="3200" b="1" dirty="0" err="1" smtClean="0"/>
              <a:t>ТПиР</a:t>
            </a:r>
            <a:r>
              <a:rPr lang="ru-RU" sz="3200" b="1" dirty="0" smtClean="0"/>
              <a:t> магистральных сетей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630353"/>
              </p:ext>
            </p:extLst>
          </p:nvPr>
        </p:nvGraphicFramePr>
        <p:xfrm>
          <a:off x="2" y="1124744"/>
          <a:ext cx="9143995" cy="588724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316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43557"/>
                <a:gridCol w="129376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9376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293760"/>
                <a:gridCol w="1293760"/>
                <a:gridCol w="1293760"/>
              </a:tblGrid>
              <a:tr h="2088232"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u="none" strike="noStrike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u="none" strike="noStrike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none" strike="noStrike" dirty="0" smtClean="0">
                          <a:solidFill>
                            <a:schemeClr val="tx1"/>
                          </a:solidFill>
                        </a:rPr>
                        <a:t>Индустриальный район</a:t>
                      </a:r>
                    </a:p>
                  </a:txBody>
                  <a:tcPr vert="vert27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 smtClean="0">
                          <a:solidFill>
                            <a:schemeClr val="tx1"/>
                          </a:solidFill>
                        </a:rPr>
                        <a:t>Устиновский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u="none" strike="noStrike" dirty="0" smtClean="0">
                          <a:solidFill>
                            <a:schemeClr val="tx1"/>
                          </a:solidFill>
                        </a:rPr>
                        <a:t>район</a:t>
                      </a:r>
                    </a:p>
                  </a:txBody>
                  <a:tcPr vert="vert27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none" strike="noStrike" dirty="0" smtClean="0">
                          <a:solidFill>
                            <a:schemeClr val="tx1"/>
                          </a:solidFill>
                        </a:rPr>
                        <a:t>Первомайский район</a:t>
                      </a:r>
                    </a:p>
                  </a:txBody>
                  <a:tcPr vert="vert27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Октябрьский район</a:t>
                      </a:r>
                    </a:p>
                  </a:txBody>
                  <a:tcPr vert="vert27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u="none" strike="noStrike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00200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Участок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ТК2.124</a:t>
                      </a:r>
                      <a:r>
                        <a:rPr lang="ru-RU" sz="1400" u="none" strike="noStrike" baseline="0" dirty="0" smtClean="0">
                          <a:effectLst/>
                        </a:rPr>
                        <a:t> – </a:t>
                      </a:r>
                      <a:r>
                        <a:rPr lang="ru-RU" sz="1400" u="none" strike="noStrike" dirty="0" smtClean="0">
                          <a:effectLst/>
                        </a:rPr>
                        <a:t>ТК2.121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</a:rPr>
                        <a:t>т.24 – т.23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</a:rPr>
                        <a:t>т.327– т.330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ТК1.113 – ТК1.114</a:t>
                      </a:r>
                    </a:p>
                    <a:p>
                      <a:pPr algn="ctr" defTabSz="410709"/>
                      <a:endParaRPr lang="ru-RU" sz="14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ТК2.513а/1 – ТК1.210</a:t>
                      </a:r>
                      <a:endParaRPr lang="ru-RU" sz="1400" u="none" strike="noStrike" dirty="0">
                        <a:effectLst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ТК1.208а - ТК1.210</a:t>
                      </a:r>
                      <a:endParaRPr lang="ru-RU" sz="1400" u="none" strike="noStrike" dirty="0">
                        <a:effectLst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98812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Протяженность сетей, км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0,61</a:t>
                      </a:r>
                      <a:endParaRPr lang="ru-RU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0,513</a:t>
                      </a:r>
                      <a:endParaRPr lang="ru-RU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0,3</a:t>
                      </a:r>
                      <a:endParaRPr lang="ru-RU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0,188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0,42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25627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39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ТК-2.121 – ТК-2.124</a:t>
            </a:r>
            <a:endParaRPr lang="ru-RU" sz="2400" dirty="0"/>
          </a:p>
        </p:txBody>
      </p:sp>
      <p:pic>
        <p:nvPicPr>
          <p:cNvPr id="2050" name="Picture 2" descr="C:\Users\akoc002\Documents\Мои документы PaperPort\Презентация 2019\ТК 2.121-ТК 2.1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8"/>
          <a:stretch/>
        </p:blipFill>
        <p:spPr bwMode="auto">
          <a:xfrm>
            <a:off x="560258" y="1196751"/>
            <a:ext cx="8044190" cy="554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1368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4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"/>
            <a:r>
              <a:rPr lang="ru-RU" sz="3200" b="1" dirty="0" err="1" smtClean="0"/>
              <a:t>ТПиР</a:t>
            </a:r>
            <a:r>
              <a:rPr lang="ru-RU" sz="3200" b="1" dirty="0" smtClean="0"/>
              <a:t> тепловых пунктов</a:t>
            </a:r>
            <a:br>
              <a:rPr lang="ru-RU" sz="3200" b="1" dirty="0" smtClean="0"/>
            </a:br>
            <a:r>
              <a:rPr lang="ru-RU" sz="3200" b="1" dirty="0" smtClean="0"/>
              <a:t>г. Ижевск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217485"/>
              </p:ext>
            </p:extLst>
          </p:nvPr>
        </p:nvGraphicFramePr>
        <p:xfrm>
          <a:off x="1" y="1124746"/>
          <a:ext cx="9143999" cy="473263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894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557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318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6668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3266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Район 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ЦТП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Адрес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Мероприятия по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ТПиР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794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Индустриальный  район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Оборудование ЦТП ул. Тельмана, 12Р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ул. Тельмана, 12Р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Замена теплообменного оборудования отопления и ГВС с обвязкой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пластинчатые, замена насосов 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подпиточных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сетевых, циркуляционных насосов ГВС, установка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УУТЭ. Установка автоматики. </a:t>
                      </a:r>
                    </a:p>
                    <a:p>
                      <a:pPr algn="l" fontAlgn="t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Общестроительные работы.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39221"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err="1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Устиновский</a:t>
                      </a:r>
                      <a:r>
                        <a:rPr lang="ru-RU" sz="1200" u="none" strike="noStrike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Оборудование ЦТП ул. Молодежная,</a:t>
                      </a:r>
                      <a:r>
                        <a:rPr lang="ru-RU" sz="120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ru-RU" sz="120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86а, (ЦТП  А-4 </a:t>
                      </a:r>
                      <a:r>
                        <a:rPr lang="ru-RU" sz="120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«Аэропорт»)</a:t>
                      </a:r>
                      <a:endParaRPr lang="ru-RU" sz="1200" u="none" strike="noStrik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ул. Молодежная,</a:t>
                      </a:r>
                      <a:r>
                        <a:rPr lang="ru-RU" sz="120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ru-RU" sz="120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86а</a:t>
                      </a:r>
                      <a:endParaRPr lang="ru-RU" sz="1200" u="none" strike="noStrik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Вывод из эксплуатации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деаэрационной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колонны.</a:t>
                      </a:r>
                    </a:p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Замена теплообменного оборудования отопления и ГВС с обвязкой  на пластинчатые, замена насосов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подпиточных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сетевых, циркуляционных насосов ГВС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Установка автоматики. </a:t>
                      </a:r>
                    </a:p>
                    <a:p>
                      <a:pPr algn="l" fontAlgn="t"/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Общестроительные работы.</a:t>
                      </a:r>
                      <a:endParaRPr lang="ru-RU" sz="1200" u="none" strike="noStrik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5121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Первомайский район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Оборудование ЦТП ул.Промышленная,52 (</a:t>
                      </a:r>
                      <a:r>
                        <a:rPr lang="ru-RU" sz="1200" u="none" strike="noStrike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ЦТП</a:t>
                      </a:r>
                      <a:r>
                        <a:rPr lang="ru-RU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«МОК»)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ул. Промышленная, 52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Вывод из эксплуатации 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деаэрационной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колонны.</a:t>
                      </a:r>
                    </a:p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Перевод ЦТП с зависимой схемы на независимую. Установка 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пластинчатых теплообменников отопления с обвязкой, замена теплообменного оборудования ГВС с обвязкой  на пластинчатые, замена насосов 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подпиточных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сетевых, циркуляционных насосов ГВС.</a:t>
                      </a:r>
                      <a:endParaRPr lang="ru-RU" sz="11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t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Установка автоматики. </a:t>
                      </a:r>
                    </a:p>
                    <a:p>
                      <a:pPr algn="l" fontAlgn="t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Общестроительные работы.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014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Октябрьский район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Оборудование </a:t>
                      </a:r>
                      <a:r>
                        <a:rPr lang="ru-RU" sz="1200" u="none" strike="noStrike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БГВС</a:t>
                      </a:r>
                      <a:r>
                        <a:rPr lang="ru-RU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К.Маркса, 262а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ул. К.Маркса, 262а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Установка циркуляционных насосов со шкафом управления, замена обвязки теплообменников </a:t>
                      </a:r>
                      <a:r>
                        <a:rPr lang="ru-RU" sz="11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ГВС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с заменой запорной арматуры.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40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т.23 – т.24</a:t>
            </a:r>
            <a:br>
              <a:rPr lang="ru-RU" sz="2400" dirty="0" smtClean="0"/>
            </a:br>
            <a:r>
              <a:rPr lang="ru-RU" sz="2400" dirty="0" smtClean="0"/>
              <a:t>т.327 – т.330</a:t>
            </a:r>
            <a:endParaRPr lang="ru-RU" sz="2400" dirty="0"/>
          </a:p>
        </p:txBody>
      </p:sp>
      <p:pic>
        <p:nvPicPr>
          <p:cNvPr id="1026" name="Picture 2" descr="C:\Users\akoc002\Documents\Мои документы PaperPort\Презентация 2019\т.23-т.24 т.329-т.3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" t="6736" r="5675" b="4686"/>
          <a:stretch/>
        </p:blipFill>
        <p:spPr bwMode="auto">
          <a:xfrm>
            <a:off x="2483768" y="1152128"/>
            <a:ext cx="4143321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8128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41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ТК-1.113 – ТК-1.114</a:t>
            </a:r>
            <a:endParaRPr lang="ru-RU" sz="2400" dirty="0"/>
          </a:p>
        </p:txBody>
      </p:sp>
      <p:pic>
        <p:nvPicPr>
          <p:cNvPr id="3074" name="Picture 2" descr="C:\Users\akoc002\Documents\Мои документы PaperPort\Презентация 2019\ТК 1.113-ТК 1.1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6"/>
          <a:stretch/>
        </p:blipFill>
        <p:spPr bwMode="auto">
          <a:xfrm>
            <a:off x="483373" y="1188768"/>
            <a:ext cx="8193083" cy="548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1952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42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err="1"/>
              <a:t>ТК</a:t>
            </a:r>
            <a:r>
              <a:rPr lang="ru-RU" sz="2400" dirty="0"/>
              <a:t> 2.513а/1 - т.421</a:t>
            </a:r>
          </a:p>
        </p:txBody>
      </p:sp>
      <p:pic>
        <p:nvPicPr>
          <p:cNvPr id="1026" name="Picture 2" descr="C:\Users\akoc002\Documents\Мои полученные файлы\Новая папка\ТПиР 2.513а1-т.4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8004447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782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43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err="1"/>
              <a:t>ТК</a:t>
            </a:r>
            <a:r>
              <a:rPr lang="ru-RU" sz="2400" dirty="0"/>
              <a:t> 1.208а - </a:t>
            </a:r>
            <a:r>
              <a:rPr lang="ru-RU" sz="2400" dirty="0" err="1"/>
              <a:t>ТК</a:t>
            </a:r>
            <a:r>
              <a:rPr lang="ru-RU" sz="2400" dirty="0"/>
              <a:t> 1.210</a:t>
            </a:r>
          </a:p>
        </p:txBody>
      </p:sp>
      <p:pic>
        <p:nvPicPr>
          <p:cNvPr id="2050" name="Picture 2" descr="C:\Users\akoc002\Documents\Мои полученные файлы\Новая папка\Отсканировано с помощью многофункционального принтера Xero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65" y="1200967"/>
            <a:ext cx="8028383" cy="568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2403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44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54305" y="3429000"/>
            <a:ext cx="8035393" cy="148716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2800" dirty="0" smtClean="0"/>
              <a:t>Спасибо за внимание!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478901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5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403648" y="0"/>
            <a:ext cx="7704856" cy="1196753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endParaRPr lang="ru-RU" sz="2400" b="1" dirty="0" smtClean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bg1"/>
                </a:solidFill>
              </a:rPr>
              <a:t>г</a:t>
            </a:r>
            <a:r>
              <a:rPr lang="ru-RU" sz="2400" b="1" dirty="0" smtClean="0">
                <a:solidFill>
                  <a:schemeClr val="bg1"/>
                </a:solidFill>
              </a:rPr>
              <a:t>. ИЖЕВСК</a:t>
            </a: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bg1"/>
                </a:solidFill>
              </a:rPr>
              <a:t>Октябрьский район </a:t>
            </a:r>
            <a:r>
              <a:rPr lang="ru-RU" sz="2400" b="1" dirty="0">
                <a:solidFill>
                  <a:schemeClr val="bg1"/>
                </a:solidFill>
              </a:rPr>
              <a:t>(квартальные сети)</a:t>
            </a:r>
          </a:p>
          <a:p>
            <a:pPr algn="ctr">
              <a:lnSpc>
                <a:spcPct val="80000"/>
              </a:lnSpc>
              <a:spcBef>
                <a:spcPts val="0"/>
              </a:spcBef>
            </a:pPr>
            <a:endParaRPr lang="ru-RU" sz="2200" b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464935"/>
              </p:ext>
            </p:extLst>
          </p:nvPr>
        </p:nvGraphicFramePr>
        <p:xfrm>
          <a:off x="251520" y="1268757"/>
          <a:ext cx="8712968" cy="529982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944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902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6412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6412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915371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Концессионное соглашение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Иное имущество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Итого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0896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Протяженность сетей, </a:t>
                      </a:r>
                      <a:r>
                        <a:rPr lang="ru-RU" sz="1400" u="none" strike="noStrik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13,2</a:t>
                      </a:r>
                      <a:endParaRPr lang="ru-RU" sz="140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из них отопление, км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8,3</a:t>
                      </a:r>
                      <a:endParaRPr lang="ru-RU" sz="110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из них ГВС,</a:t>
                      </a:r>
                      <a:r>
                        <a:rPr lang="ru-RU" sz="1400" u="none" strike="noStrike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км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4,9</a:t>
                      </a:r>
                      <a:endParaRPr lang="ru-RU" sz="110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6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</a:t>
            </a:r>
            <a:r>
              <a:rPr lang="ru-RU" sz="2400" dirty="0" err="1"/>
              <a:t>теплоснабженеия</a:t>
            </a:r>
            <a:r>
              <a:rPr lang="ru-RU" sz="2400" dirty="0"/>
              <a:t> от ТК-1427/3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(концессия)</a:t>
            </a:r>
            <a:endParaRPr lang="ru-RU" sz="2400" dirty="0"/>
          </a:p>
        </p:txBody>
      </p:sp>
      <p:pic>
        <p:nvPicPr>
          <p:cNvPr id="23554" name="Picture 2" descr="C:\Users\akoc002\Documents\Мои документы PaperPort\Презентация 2019\ТК-1.427.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4" r="6905" b="3609"/>
          <a:stretch/>
        </p:blipFill>
        <p:spPr bwMode="auto">
          <a:xfrm>
            <a:off x="2276681" y="1124744"/>
            <a:ext cx="4527567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481766"/>
              </p:ext>
            </p:extLst>
          </p:nvPr>
        </p:nvGraphicFramePr>
        <p:xfrm>
          <a:off x="6860004" y="4581128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7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Сети </a:t>
            </a:r>
            <a:r>
              <a:rPr lang="ru-RU" sz="2400" dirty="0"/>
              <a:t>теплоснабжения </a:t>
            </a:r>
            <a:r>
              <a:rPr lang="ru-RU" sz="2400" dirty="0" smtClean="0"/>
              <a:t>от ЦТП </a:t>
            </a:r>
            <a:br>
              <a:rPr lang="ru-RU" sz="2400" dirty="0" smtClean="0"/>
            </a:br>
            <a:r>
              <a:rPr lang="ru-RU" sz="2400" dirty="0" smtClean="0"/>
              <a:t>ул</a:t>
            </a:r>
            <a:r>
              <a:rPr lang="ru-RU" sz="2400" dirty="0"/>
              <a:t>. Коммунаров, 239а (</a:t>
            </a:r>
            <a:r>
              <a:rPr lang="ru-RU" sz="2400" dirty="0" err="1"/>
              <a:t>ЦТП</a:t>
            </a:r>
            <a:r>
              <a:rPr lang="ru-RU" sz="2400" dirty="0"/>
              <a:t> </a:t>
            </a:r>
            <a:r>
              <a:rPr lang="ru-RU" sz="2400" dirty="0" smtClean="0"/>
              <a:t>«22 квартала»)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(концессия)</a:t>
            </a:r>
            <a:endParaRPr lang="ru-RU" sz="2400" dirty="0"/>
          </a:p>
        </p:txBody>
      </p:sp>
      <p:pic>
        <p:nvPicPr>
          <p:cNvPr id="24578" name="Picture 2" descr="C:\Users\akoc002\Documents\Мои документы PaperPort\Презентация 2019\Коммунаров 239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6701" r="6656"/>
          <a:stretch/>
        </p:blipFill>
        <p:spPr bwMode="auto">
          <a:xfrm>
            <a:off x="467544" y="1196752"/>
            <a:ext cx="845289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609569"/>
              </p:ext>
            </p:extLst>
          </p:nvPr>
        </p:nvGraphicFramePr>
        <p:xfrm>
          <a:off x="7221461" y="1196752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8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100" dirty="0"/>
              <a:t>Сети теплоснабжения от ЦТП ул. Советская 15Т (</a:t>
            </a:r>
            <a:r>
              <a:rPr lang="ru-RU" sz="2100" dirty="0" err="1"/>
              <a:t>ЦТП</a:t>
            </a:r>
            <a:r>
              <a:rPr lang="ru-RU" sz="2100" dirty="0"/>
              <a:t> </a:t>
            </a:r>
            <a:r>
              <a:rPr lang="ru-RU" sz="2100" dirty="0" smtClean="0"/>
              <a:t>«Рубин») </a:t>
            </a:r>
            <a:r>
              <a:rPr lang="ru-RU" sz="2100" dirty="0" smtClean="0"/>
              <a:t>и от </a:t>
            </a:r>
            <a:r>
              <a:rPr lang="ru-RU" sz="2100" dirty="0"/>
              <a:t>ТК-1109/3 (ввод на </a:t>
            </a:r>
            <a:r>
              <a:rPr lang="ru-RU" sz="2100" dirty="0" err="1"/>
              <a:t>ЦТП</a:t>
            </a:r>
            <a:r>
              <a:rPr lang="ru-RU" sz="2100" dirty="0"/>
              <a:t> </a:t>
            </a:r>
            <a:r>
              <a:rPr lang="ru-RU" sz="2100" dirty="0" smtClean="0"/>
              <a:t>«Рубин») </a:t>
            </a:r>
            <a:r>
              <a:rPr lang="ru-RU" sz="2100" dirty="0"/>
              <a:t/>
            </a:r>
            <a:br>
              <a:rPr lang="ru-RU" sz="2100" dirty="0"/>
            </a:br>
            <a:r>
              <a:rPr lang="ru-RU" sz="2100" dirty="0" smtClean="0"/>
              <a:t>(концессия)</a:t>
            </a:r>
            <a:endParaRPr lang="ru-RU" sz="2100" dirty="0"/>
          </a:p>
        </p:txBody>
      </p:sp>
      <p:pic>
        <p:nvPicPr>
          <p:cNvPr id="25602" name="Picture 2" descr="C:\Users\akoc002\Documents\Мои документы PaperPort\Презентация 2019\ТК-1.109.3 ЦТП Рубин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" t="8499"/>
          <a:stretch/>
        </p:blipFill>
        <p:spPr bwMode="auto">
          <a:xfrm>
            <a:off x="409827" y="1193224"/>
            <a:ext cx="8266629" cy="562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162496"/>
              </p:ext>
            </p:extLst>
          </p:nvPr>
        </p:nvGraphicFramePr>
        <p:xfrm>
          <a:off x="6860004" y="4581128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65305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9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от ТК-1521 (ввод на ЦТП ул. 30 лет Победы, 80а</a:t>
            </a:r>
            <a:r>
              <a:rPr lang="ru-RU" sz="2400" dirty="0" smtClean="0"/>
              <a:t>)</a:t>
            </a:r>
            <a:br>
              <a:rPr lang="ru-RU" sz="2400" dirty="0" smtClean="0"/>
            </a:br>
            <a:r>
              <a:rPr lang="ru-RU" sz="2400" dirty="0" smtClean="0"/>
              <a:t>(</a:t>
            </a:r>
            <a:r>
              <a:rPr lang="ru-RU" sz="2400" dirty="0"/>
              <a:t>тариф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pic>
        <p:nvPicPr>
          <p:cNvPr id="26626" name="Picture 2" descr="C:\Users\akoc002\Documents\Мои документы PaperPort\Презентация 2019\ТК-1.5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0"/>
          <a:stretch/>
        </p:blipFill>
        <p:spPr bwMode="auto">
          <a:xfrm>
            <a:off x="2535949" y="1137674"/>
            <a:ext cx="4340307" cy="572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457163"/>
              </p:ext>
            </p:extLst>
          </p:nvPr>
        </p:nvGraphicFramePr>
        <p:xfrm>
          <a:off x="6860004" y="4581128"/>
          <a:ext cx="1920579" cy="1004036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17686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17839&quot;&gt;&lt;version val=&quot;21124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mruColor&gt;&lt;m_vecMRU length=&quot;0&quot;/&gt;&lt;/m_mruColor&gt;&lt;m_mapectfillschemeMRU&gt;&lt;key val=&quot;4&quot;/&gt;&lt;elem&gt;&lt;m_nPartnerID val=&quot;530&quot;/&gt;&lt;m_nIndex val=&quot;2&quot;/&gt;&lt;/elem&gt;&lt;/m_mapectfillschemeMRU&gt;&lt;m_eweekdayFirstOfWeek val=&quot;2&quot;/&gt;&lt;m_eweekdayFirstOfWorkweek val=&quot;2&quot;/&gt;&lt;m_eweekdayFirstOfWeekend val=&quot;7&quot;/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,&lt;/m_chDecimalSymbol&gt;&lt;m_nGroupingDigits val=&quot;3&quot;/&gt;&lt;m_chGroupingSymbol&gt; &lt;/m_chGroupingSymbol&gt;&lt;m_chDecimalSymbol17909&gt;,&lt;/m_chDecimalSymbol17909&gt;&lt;m_nGroupingDigits17909 val=&quot;3&quot;/&gt;&lt;m_chGroupingSymbol17909&gt; &lt;/m_chGroupingSymbol17909&gt;&lt;/m_precDefault&gt;&lt;/CDefaultPrec&gt;&lt;/root&gt;"/>
  <p:tag name="THINKCELLUNDODONOTDELETE" val="49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71178</TotalTime>
  <Words>1390</Words>
  <Application>Microsoft Office PowerPoint</Application>
  <PresentationFormat>Экран (4:3)</PresentationFormat>
  <Paragraphs>480</Paragraphs>
  <Slides>44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3_White</vt:lpstr>
      <vt:lpstr>Презентация PowerPoint</vt:lpstr>
      <vt:lpstr>Содержание</vt:lpstr>
      <vt:lpstr>Общий свод</vt:lpstr>
      <vt:lpstr>ТПиР тепловых пунктов г. Ижевск</vt:lpstr>
      <vt:lpstr>Презентация PowerPoint</vt:lpstr>
      <vt:lpstr>Сети теплоснабженеия от ТК-1427/3 (концессия)</vt:lpstr>
      <vt:lpstr>Сети теплоснабжения от ЦТП  ул. Коммунаров, 239а (ЦТП «22 квартала») (концессия)</vt:lpstr>
      <vt:lpstr>Сети теплоснабжения от ЦТП ул. Советская 15Т (ЦТП «Рубин») и от ТК-1109/3 (ввод на ЦТП «Рубин»)  (концессия)</vt:lpstr>
      <vt:lpstr>Сети теплоснабжения от ТК-1521 (ввод на ЦТП ул. 30 лет Победы, 80а) (тариф)</vt:lpstr>
      <vt:lpstr>Сети теплоснабжения от ТК-1306/3 Сети теплоснабжения от ТК-1418/3 (тариф)</vt:lpstr>
      <vt:lpstr>Сети теплоснабжения от ЦТП ул. Родниковая, 66а (ЦТП «ВОС») (тариф)</vt:lpstr>
      <vt:lpstr>Презентация PowerPoint</vt:lpstr>
      <vt:lpstr>Сети теплоснабжения от ТК-1317 (концессия, тариф)</vt:lpstr>
      <vt:lpstr>Презентация PowerPoint</vt:lpstr>
      <vt:lpstr>Сети теплоснабжения от ЦТП Воткинское шоссе, 70а (ЦТП 1 мкр. 4 бл. «Буммаш») (тариф)</vt:lpstr>
      <vt:lpstr>Сети теплоснабжения от ЦТП Воткинское шоссе, 136б (ЦТП 1 мкр. 1 бл. «Буммаш») (тариф)</vt:lpstr>
      <vt:lpstr>Презентация PowerPoint</vt:lpstr>
      <vt:lpstr>Презентация PowerPoint</vt:lpstr>
      <vt:lpstr>Презентация PowerPoint</vt:lpstr>
      <vt:lpstr> Cети теплоснабжения от ЦТП ул. Ворошилова, 79а/1 (ЦТП-1а мкр.Автопроизводства) (тариф)</vt:lpstr>
      <vt:lpstr>Сети теплоснабжения от ЦТП ул. Труда, 2а (ЦТП мкр. 6 «Восточный» ) (тариф)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Сети теплоснабжения от ЦТП ул. Воровского, 165а (БГВС «37 квартала») (концессия)</vt:lpstr>
      <vt:lpstr>Сети теплоснабжения от БГВС ул. Ленина, 38Б (БГВС «35 квартала»)  (концессия)</vt:lpstr>
      <vt:lpstr>Сети теплоснабжения от ЦТП  ул. Удмуртская, 197Т (ЦТП «47 квартал»)  (концессия)</vt:lpstr>
      <vt:lpstr>Сети теплоснабжения от ЦТП ул. Восточная 42  (концессия)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ТПиР магистральных сетей</vt:lpstr>
      <vt:lpstr>ТК-2.121 – ТК-2.124</vt:lpstr>
      <vt:lpstr>т.23 – т.24 т.327 – т.330</vt:lpstr>
      <vt:lpstr>ТК-1.113 – ТК-1.114</vt:lpstr>
      <vt:lpstr>ТК 2.513а/1 - т.421</vt:lpstr>
      <vt:lpstr>ТК 1.208а - ТК 1.210</vt:lpstr>
      <vt:lpstr>Заключение</vt:lpstr>
    </vt:vector>
  </TitlesOfParts>
  <Company>IES-HOLDING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полезного отпуска тепловой энергии филиалов КЭС-Холдинга в 2012 году</dc:title>
  <dc:creator>User</dc:creator>
  <cp:lastModifiedBy>Стерхова Татьяна Леонидовна</cp:lastModifiedBy>
  <cp:revision>2723</cp:revision>
  <cp:lastPrinted>2018-08-24T07:59:25Z</cp:lastPrinted>
  <dcterms:created xsi:type="dcterms:W3CDTF">2013-02-05T06:24:04Z</dcterms:created>
  <dcterms:modified xsi:type="dcterms:W3CDTF">2019-02-21T10:39:59Z</dcterms:modified>
</cp:coreProperties>
</file>